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71" r:id="rId2"/>
    <p:sldId id="281" r:id="rId3"/>
    <p:sldId id="599" r:id="rId4"/>
    <p:sldId id="600" r:id="rId5"/>
    <p:sldId id="613" r:id="rId6"/>
    <p:sldId id="401" r:id="rId7"/>
    <p:sldId id="423" r:id="rId8"/>
    <p:sldId id="424" r:id="rId9"/>
    <p:sldId id="427" r:id="rId10"/>
    <p:sldId id="429" r:id="rId11"/>
    <p:sldId id="434" r:id="rId12"/>
    <p:sldId id="368" r:id="rId13"/>
    <p:sldId id="369" r:id="rId14"/>
    <p:sldId id="372" r:id="rId15"/>
    <p:sldId id="373" r:id="rId16"/>
    <p:sldId id="404" r:id="rId17"/>
    <p:sldId id="589" r:id="rId18"/>
    <p:sldId id="590" r:id="rId19"/>
    <p:sldId id="591" r:id="rId20"/>
    <p:sldId id="592" r:id="rId21"/>
    <p:sldId id="594" r:id="rId22"/>
    <p:sldId id="595" r:id="rId23"/>
    <p:sldId id="596" r:id="rId24"/>
    <p:sldId id="597" r:id="rId25"/>
    <p:sldId id="598" r:id="rId26"/>
    <p:sldId id="419" r:id="rId27"/>
    <p:sldId id="420" r:id="rId28"/>
    <p:sldId id="608" r:id="rId29"/>
    <p:sldId id="603" r:id="rId30"/>
    <p:sldId id="606" r:id="rId31"/>
    <p:sldId id="610" r:id="rId32"/>
    <p:sldId id="611" r:id="rId33"/>
    <p:sldId id="612" r:id="rId34"/>
    <p:sldId id="607" r:id="rId35"/>
    <p:sldId id="614" r:id="rId36"/>
    <p:sldId id="437" r:id="rId37"/>
    <p:sldId id="425" r:id="rId38"/>
    <p:sldId id="426" r:id="rId39"/>
    <p:sldId id="615" r:id="rId40"/>
    <p:sldId id="616" r:id="rId41"/>
    <p:sldId id="617" r:id="rId42"/>
    <p:sldId id="618" r:id="rId43"/>
    <p:sldId id="619" r:id="rId44"/>
    <p:sldId id="515" r:id="rId45"/>
    <p:sldId id="439" r:id="rId46"/>
    <p:sldId id="564" r:id="rId47"/>
    <p:sldId id="565" r:id="rId48"/>
    <p:sldId id="576" r:id="rId49"/>
    <p:sldId id="566" r:id="rId50"/>
    <p:sldId id="569" r:id="rId51"/>
    <p:sldId id="571" r:id="rId52"/>
    <p:sldId id="577" r:id="rId53"/>
    <p:sldId id="620" r:id="rId54"/>
    <p:sldId id="469" r:id="rId55"/>
    <p:sldId id="475" r:id="rId56"/>
    <p:sldId id="470" r:id="rId57"/>
    <p:sldId id="602" r:id="rId58"/>
    <p:sldId id="472" r:id="rId59"/>
    <p:sldId id="474" r:id="rId60"/>
    <p:sldId id="476" r:id="rId61"/>
    <p:sldId id="621" r:id="rId62"/>
    <p:sldId id="622" r:id="rId63"/>
    <p:sldId id="623" r:id="rId64"/>
    <p:sldId id="624" r:id="rId65"/>
    <p:sldId id="326" r:id="rId66"/>
  </p:sldIdLst>
  <p:sldSz cx="9144000" cy="6858000" type="screen4x3"/>
  <p:notesSz cx="6669088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0099CC"/>
    <a:srgbClr val="EAEAEA"/>
    <a:srgbClr val="00CC66"/>
    <a:srgbClr val="DDDDDD"/>
    <a:srgbClr val="CC9900"/>
    <a:srgbClr val="FF990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094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image" Target="../media/image9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F11F802B-2682-457D-BED6-1F177BCC6B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3879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6463"/>
            <a:ext cx="48910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EF0486E9-4AE9-47EF-B747-0358491893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832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67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670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493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AF7626-7FFC-4B91-9F7D-E8BB822CB627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2049285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66DCDA-B73B-4C0E-A569-6FB2D7F24485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10478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795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r-HR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31D025-D53E-4DB5-88C1-E313DE9ABDEC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971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516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606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480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576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449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7996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718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9391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7188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928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677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9830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2189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4700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682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2132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CC8D0B6-612C-4FB7-9F13-D9077E826567}" type="slidenum">
              <a:rPr lang="en-GB" altLang="sr-Latn-RS" sz="1200" b="0"/>
              <a:pPr eaLnBrk="1" hangingPunct="1"/>
              <a:t>30</a:t>
            </a:fld>
            <a:endParaRPr lang="en-GB" altLang="sr-Latn-RS" sz="1200" b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808690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0548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1505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7848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3047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4399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2701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5458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9988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329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0302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9779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9094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9449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5137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5301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1780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7709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3061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7041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42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4715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7305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167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3031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6015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627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976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845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0042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0275" y="739775"/>
            <a:ext cx="493712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C9D3D-E277-42DF-BFD6-64538A5B3D2E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49293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325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62890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9608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40571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6944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3234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07817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83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69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982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0486E9-4AE9-47EF-B747-03584918932C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976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838200"/>
            <a:ext cx="22098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838200"/>
            <a:ext cx="64770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839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2286000"/>
            <a:ext cx="43434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2286000"/>
            <a:ext cx="4343400" cy="4191000"/>
          </a:xfrm>
        </p:spPr>
        <p:txBody>
          <a:bodyPr/>
          <a:lstStyle/>
          <a:p>
            <a:pPr lvl="0"/>
            <a:endParaRPr lang="hr-HR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839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2286000"/>
            <a:ext cx="43434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2286000"/>
            <a:ext cx="4343400" cy="4191000"/>
          </a:xfrm>
        </p:spPr>
        <p:txBody>
          <a:bodyPr/>
          <a:lstStyle/>
          <a:p>
            <a:pPr lvl="0"/>
            <a:endParaRPr lang="hr-HR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/>
            </a:lvl1pPr>
          </a:lstStyle>
          <a:p>
            <a:pPr>
              <a:defRPr/>
            </a:pPr>
            <a:fld id="{D9FC2E5F-8004-474A-9DF1-B5BE3DB644C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spd="med"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2286000"/>
            <a:ext cx="4343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4343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838200"/>
            <a:ext cx="8839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</a:t>
            </a:r>
            <a:r>
              <a:rPr lang="hr-HR"/>
              <a:t>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2286000"/>
            <a:ext cx="8839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67" name="Text Box 43"/>
          <p:cNvSpPr txBox="1">
            <a:spLocks noChangeArrowheads="1"/>
          </p:cNvSpPr>
          <p:nvPr userDrawn="1"/>
        </p:nvSpPr>
        <p:spPr bwMode="auto">
          <a:xfrm>
            <a:off x="76200" y="662940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defTabSz="3427413">
              <a:spcBef>
                <a:spcPct val="50000"/>
              </a:spcBef>
              <a:tabLst>
                <a:tab pos="187325" algn="l"/>
                <a:tab pos="4478338" algn="l"/>
                <a:tab pos="8572500" algn="l"/>
              </a:tabLst>
              <a:defRPr/>
            </a:pPr>
            <a:r>
              <a:rPr lang="ru-RU" sz="1000" b="0">
                <a:latin typeface="Arial" charset="0"/>
                <a:sym typeface="ZapfDingbats" pitchFamily="82" charset="2"/>
              </a:rPr>
              <a:t>Рената Дончевиќ, дипл. ел. ин</a:t>
            </a:r>
            <a:r>
              <a:rPr lang="mk-MK" sz="1000" b="0">
                <a:latin typeface="Arial" charset="0"/>
                <a:sym typeface="ZapfDingbats" pitchFamily="82" charset="2"/>
              </a:rPr>
              <a:t>ж.</a:t>
            </a:r>
            <a:r>
              <a:rPr lang="mk-MK" sz="1000" b="1">
                <a:solidFill>
                  <a:schemeClr val="bg1">
                    <a:lumMod val="50000"/>
                  </a:schemeClr>
                </a:solidFill>
                <a:latin typeface="Arial" charset="0"/>
                <a:sym typeface="ZapfDingbats" pitchFamily="82" charset="2"/>
              </a:rPr>
              <a:t> .</a:t>
            </a:r>
            <a:r>
              <a:rPr lang="hr-HR" sz="1000" b="1">
                <a:solidFill>
                  <a:schemeClr val="bg1">
                    <a:lumMod val="50000"/>
                  </a:schemeClr>
                </a:solidFill>
                <a:latin typeface="Arial" charset="0"/>
                <a:sym typeface="ZapfDingbats" pitchFamily="82" charset="2"/>
              </a:rPr>
              <a:t>                                                                                                                                                                </a:t>
            </a:r>
            <a:r>
              <a:rPr lang="mk-MK" sz="1000" b="1">
                <a:solidFill>
                  <a:schemeClr val="bg1">
                    <a:lumMod val="50000"/>
                  </a:schemeClr>
                </a:solidFill>
                <a:latin typeface="Arial" charset="0"/>
                <a:sym typeface="ZapfDingbats" pitchFamily="82" charset="2"/>
              </a:rPr>
              <a:t>Скопје</a:t>
            </a:r>
            <a:r>
              <a:rPr lang="hr-HR" sz="1000" b="1">
                <a:solidFill>
                  <a:schemeClr val="bg1">
                    <a:lumMod val="50000"/>
                  </a:schemeClr>
                </a:solidFill>
                <a:latin typeface="Arial" charset="0"/>
                <a:sym typeface="ZapfDingbats" pitchFamily="82" charset="2"/>
              </a:rPr>
              <a:t>, 26.10.2017.</a:t>
            </a:r>
            <a:endParaRPr lang="en-GB" sz="1000" b="0">
              <a:latin typeface="Arial" charset="0"/>
              <a:sym typeface="ZapfDingbats" pitchFamily="82" charset="2"/>
            </a:endParaRPr>
          </a:p>
        </p:txBody>
      </p:sp>
      <p:sp>
        <p:nvSpPr>
          <p:cNvPr id="1075" name="Text Box 51"/>
          <p:cNvSpPr txBox="1">
            <a:spLocks noChangeArrowheads="1"/>
          </p:cNvSpPr>
          <p:nvPr userDrawn="1"/>
        </p:nvSpPr>
        <p:spPr bwMode="auto">
          <a:xfrm>
            <a:off x="1835150" y="404813"/>
            <a:ext cx="5334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>
                <a:solidFill>
                  <a:schemeClr val="bg2"/>
                </a:solidFill>
                <a:latin typeface="Arial" charset="0"/>
                <a:sym typeface="ZapfDingbats" pitchFamily="82" charset="2"/>
              </a:rPr>
              <a:t>Безбедносни системи на големи објекти </a:t>
            </a:r>
            <a:endParaRPr lang="en-GB" sz="1600">
              <a:solidFill>
                <a:schemeClr val="bg2"/>
              </a:solidFill>
              <a:latin typeface="Arial" charset="0"/>
              <a:sym typeface="ZapfDingbats" pitchFamily="82" charset="2"/>
            </a:endParaRPr>
          </a:p>
        </p:txBody>
      </p:sp>
      <p:sp>
        <p:nvSpPr>
          <p:cNvPr id="1076" name="Line 52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hr-HR"/>
          </a:p>
        </p:txBody>
      </p:sp>
      <p:sp>
        <p:nvSpPr>
          <p:cNvPr id="1071" name="Line 47"/>
          <p:cNvSpPr>
            <a:spLocks noChangeShapeType="1"/>
          </p:cNvSpPr>
          <p:nvPr userDrawn="1"/>
        </p:nvSpPr>
        <p:spPr bwMode="auto">
          <a:xfrm>
            <a:off x="0" y="651032"/>
            <a:ext cx="9144000" cy="1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3399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3399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3399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3399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3399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3399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3399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3399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3399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0.jp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6.wmf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jpeg"/><Relationship Id="rId11" Type="http://schemas.openxmlformats.org/officeDocument/2006/relationships/image" Target="../media/image38.png"/><Relationship Id="rId5" Type="http://schemas.openxmlformats.org/officeDocument/2006/relationships/image" Target="../media/image33.emf"/><Relationship Id="rId10" Type="http://schemas.openxmlformats.org/officeDocument/2006/relationships/image" Target="../media/image3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jpeg"/><Relationship Id="rId5" Type="http://schemas.openxmlformats.org/officeDocument/2006/relationships/image" Target="../media/image40.e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192.168.1.93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1.emf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5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5" Type="http://schemas.openxmlformats.org/officeDocument/2006/relationships/image" Target="../media/image21.png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emf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slide" Target="slide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9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6.png"/><Relationship Id="rId5" Type="http://schemas.openxmlformats.org/officeDocument/2006/relationships/image" Target="../media/image94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9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wmf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jpe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emf"/><Relationship Id="rId4" Type="http://schemas.openxmlformats.org/officeDocument/2006/relationships/image" Target="../media/image2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05000"/>
            <a:ext cx="8763000" cy="2514600"/>
          </a:xfrm>
        </p:spPr>
        <p:txBody>
          <a:bodyPr/>
          <a:lstStyle/>
          <a:p>
            <a:pPr eaLnBrk="1" hangingPunct="1"/>
            <a:r>
              <a:rPr lang="ru-RU" sz="4800" b="1"/>
              <a:t>Безбедносни системи на големи објекти </a:t>
            </a:r>
            <a:br>
              <a:rPr lang="hr-HR" sz="4800" b="1"/>
            </a:br>
            <a:endParaRPr lang="en-GB" sz="1800" b="1" i="1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752600" y="5410200"/>
            <a:ext cx="7162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ru-RU" sz="2800">
                <a:solidFill>
                  <a:srgbClr val="339966"/>
                </a:solidFill>
                <a:latin typeface="Arial" charset="0"/>
              </a:rPr>
              <a:t>Рената Дончевиќ, дипл. ел. инж.</a:t>
            </a:r>
            <a:br>
              <a:rPr lang="hr-HR" sz="2800">
                <a:solidFill>
                  <a:srgbClr val="339966"/>
                </a:solidFill>
                <a:latin typeface="Arial" charset="0"/>
              </a:rPr>
            </a:br>
            <a:r>
              <a:rPr lang="hr-HR" sz="2800">
                <a:solidFill>
                  <a:srgbClr val="339966"/>
                </a:solidFill>
                <a:latin typeface="Arial" charset="0"/>
              </a:rPr>
              <a:t>renata@alarmautomatika.com</a:t>
            </a:r>
            <a:endParaRPr lang="en-GB" sz="2800">
              <a:solidFill>
                <a:srgbClr val="339966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652" y="2203402"/>
            <a:ext cx="6300700" cy="411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935596" y="1520788"/>
            <a:ext cx="60846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r-HR" sz="2000" b="0" dirty="0">
                <a:latin typeface="+mn-lt"/>
              </a:rPr>
              <a:t> </a:t>
            </a:r>
            <a:r>
              <a:rPr lang="mk-MK" sz="2000" b="0" dirty="0">
                <a:latin typeface="+mn-lt"/>
              </a:rPr>
              <a:t>можност за надзор и управување со централата</a:t>
            </a:r>
            <a:endParaRPr lang="it-IT" sz="2000" b="0" dirty="0">
              <a:latin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4408" y="764704"/>
            <a:ext cx="8416044" cy="574576"/>
          </a:xfrm>
        </p:spPr>
        <p:txBody>
          <a:bodyPr/>
          <a:lstStyle/>
          <a:p>
            <a:r>
              <a:rPr lang="mk-MK" dirty="0"/>
              <a:t>Виртуелна тастатура на компјутер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9938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839200" cy="934616"/>
          </a:xfrm>
        </p:spPr>
        <p:txBody>
          <a:bodyPr/>
          <a:lstStyle/>
          <a:p>
            <a:r>
              <a:rPr lang="mk-MK" dirty="0"/>
              <a:t>Линија на аналогно </a:t>
            </a:r>
            <a:r>
              <a:rPr lang="mk-MK" dirty="0" err="1"/>
              <a:t>адресабилни</a:t>
            </a:r>
            <a:r>
              <a:rPr lang="mk-MK" dirty="0"/>
              <a:t> централи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869160"/>
            <a:ext cx="1448191" cy="1590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18" y="4864657"/>
            <a:ext cx="1454958" cy="1590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4824"/>
            <a:ext cx="1561782" cy="17720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11760" y="1899838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b="0" dirty="0">
                <a:latin typeface="+mn-lt"/>
              </a:rPr>
              <a:t> SmartLight/S: 1 </a:t>
            </a:r>
            <a:r>
              <a:rPr lang="mk-MK" b="0" dirty="0">
                <a:latin typeface="+mn-lt"/>
              </a:rPr>
              <a:t>јамка</a:t>
            </a:r>
            <a:r>
              <a:rPr lang="hr-HR" b="0" dirty="0">
                <a:latin typeface="+mn-lt"/>
              </a:rPr>
              <a:t>, 64 </a:t>
            </a:r>
            <a:r>
              <a:rPr lang="mk-MK" b="0" dirty="0">
                <a:latin typeface="+mn-lt"/>
              </a:rPr>
              <a:t>адреси</a:t>
            </a:r>
            <a:endParaRPr lang="hr-HR" b="0" dirty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hr-HR" b="0" dirty="0">
                <a:latin typeface="+mn-lt"/>
              </a:rPr>
              <a:t> </a:t>
            </a:r>
            <a:r>
              <a:rPr lang="en-US" b="0" dirty="0" err="1">
                <a:latin typeface="+mn-lt"/>
              </a:rPr>
              <a:t>SmartL</a:t>
            </a:r>
            <a:r>
              <a:rPr lang="hr-HR" b="0" dirty="0">
                <a:latin typeface="+mn-lt"/>
              </a:rPr>
              <a:t>ight/G</a:t>
            </a:r>
            <a:r>
              <a:rPr lang="en-US" b="0" dirty="0">
                <a:latin typeface="+mn-lt"/>
              </a:rPr>
              <a:t>: </a:t>
            </a:r>
            <a:r>
              <a:rPr lang="hr-HR" b="0" dirty="0">
                <a:latin typeface="+mn-lt"/>
              </a:rPr>
              <a:t>1 </a:t>
            </a:r>
            <a:r>
              <a:rPr lang="mk-MK" b="0" dirty="0">
                <a:latin typeface="+mn-lt"/>
              </a:rPr>
              <a:t>јамка</a:t>
            </a:r>
            <a:r>
              <a:rPr lang="hr-HR" b="0" dirty="0">
                <a:latin typeface="+mn-lt"/>
              </a:rPr>
              <a:t>, 240 </a:t>
            </a:r>
            <a:r>
              <a:rPr lang="mk-MK" b="0" dirty="0">
                <a:latin typeface="+mn-lt"/>
              </a:rPr>
              <a:t>адреси</a:t>
            </a:r>
            <a:endParaRPr lang="en-US" b="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5144" y="3906638"/>
            <a:ext cx="8676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b="0" dirty="0">
                <a:latin typeface="+mn-lt"/>
              </a:rPr>
              <a:t> SmartLoop1010: 1 </a:t>
            </a:r>
            <a:r>
              <a:rPr lang="mk-MK" b="0" dirty="0">
                <a:latin typeface="+mn-lt"/>
              </a:rPr>
              <a:t>јамка</a:t>
            </a:r>
            <a:r>
              <a:rPr lang="hr-HR" b="0" dirty="0">
                <a:latin typeface="+mn-lt"/>
              </a:rPr>
              <a:t>, 240 </a:t>
            </a:r>
            <a:r>
              <a:rPr lang="mk-MK" b="0" dirty="0">
                <a:latin typeface="+mn-lt"/>
              </a:rPr>
              <a:t>адреси</a:t>
            </a:r>
            <a:r>
              <a:rPr lang="hr-HR" b="0" dirty="0">
                <a:latin typeface="+mn-lt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hr-HR" b="0" dirty="0">
                <a:latin typeface="+mn-lt"/>
              </a:rPr>
              <a:t> </a:t>
            </a:r>
            <a:r>
              <a:rPr lang="en-US" b="0" dirty="0">
                <a:latin typeface="+mn-lt"/>
              </a:rPr>
              <a:t>Smart</a:t>
            </a:r>
            <a:r>
              <a:rPr lang="hr-HR" b="0" dirty="0">
                <a:latin typeface="+mn-lt"/>
              </a:rPr>
              <a:t>Loop2080</a:t>
            </a:r>
            <a:r>
              <a:rPr lang="en-US" b="0" dirty="0">
                <a:latin typeface="+mn-lt"/>
              </a:rPr>
              <a:t>: </a:t>
            </a:r>
            <a:r>
              <a:rPr lang="hr-HR" b="0" dirty="0">
                <a:latin typeface="+mn-lt"/>
              </a:rPr>
              <a:t>2-8 </a:t>
            </a:r>
            <a:r>
              <a:rPr lang="mk-MK" b="0" dirty="0">
                <a:latin typeface="+mn-lt"/>
              </a:rPr>
              <a:t>јамки</a:t>
            </a:r>
            <a:r>
              <a:rPr lang="hr-HR" b="0" dirty="0">
                <a:latin typeface="+mn-lt"/>
              </a:rPr>
              <a:t>, 240 </a:t>
            </a:r>
            <a:r>
              <a:rPr lang="mk-MK" b="0" dirty="0">
                <a:latin typeface="+mn-lt"/>
              </a:rPr>
              <a:t>адреси по јамка</a:t>
            </a:r>
            <a:endParaRPr lang="en-US" b="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2133" y="4885799"/>
            <a:ext cx="5976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b="0" dirty="0">
                <a:latin typeface="+mn-lt"/>
              </a:rPr>
              <a:t> </a:t>
            </a:r>
            <a:r>
              <a:rPr lang="mk-MK" b="0" dirty="0">
                <a:latin typeface="+mn-lt"/>
              </a:rPr>
              <a:t>Верзии на куќишта</a:t>
            </a:r>
            <a:r>
              <a:rPr lang="hr-HR" b="0" dirty="0">
                <a:latin typeface="+mn-lt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hr-HR" b="0" dirty="0">
                <a:latin typeface="+mn-lt"/>
              </a:rPr>
              <a:t> /S – </a:t>
            </a:r>
            <a:r>
              <a:rPr lang="mk-MK" b="0" dirty="0">
                <a:latin typeface="+mn-lt"/>
              </a:rPr>
              <a:t>без екран и тастатура</a:t>
            </a:r>
            <a:endParaRPr lang="hr-HR" b="0" dirty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hr-HR" b="0" dirty="0">
                <a:latin typeface="+mn-lt"/>
              </a:rPr>
              <a:t> /G – </a:t>
            </a:r>
            <a:r>
              <a:rPr lang="mk-MK" b="0" dirty="0">
                <a:latin typeface="+mn-lt"/>
              </a:rPr>
              <a:t>стандардно куќиште</a:t>
            </a:r>
            <a:endParaRPr lang="hr-HR" b="0" dirty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hr-HR" b="0" dirty="0">
                <a:latin typeface="+mn-lt"/>
              </a:rPr>
              <a:t> /P – </a:t>
            </a:r>
            <a:r>
              <a:rPr lang="mk-MK" b="0" dirty="0">
                <a:latin typeface="+mn-lt"/>
              </a:rPr>
              <a:t>простор за принтер и </a:t>
            </a:r>
            <a:r>
              <a:rPr lang="hr-HR" b="0" dirty="0">
                <a:latin typeface="+mn-lt"/>
              </a:rPr>
              <a:t>LED</a:t>
            </a:r>
            <a:endParaRPr lang="en-US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221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95" name="Object 2"/>
          <p:cNvGraphicFramePr>
            <a:graphicFrameLocks noChangeAspect="1"/>
          </p:cNvGraphicFramePr>
          <p:nvPr/>
        </p:nvGraphicFramePr>
        <p:xfrm>
          <a:off x="428625" y="1571625"/>
          <a:ext cx="2952750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5" name="CorelDRAW" r:id="rId4" imgW="13303080" imgH="2766600" progId="">
                  <p:embed/>
                </p:oleObj>
              </mc:Choice>
              <mc:Fallback>
                <p:oleObj name="CorelDRAW" r:id="rId4" imgW="13303080" imgH="2766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1571625"/>
                        <a:ext cx="2952750" cy="61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3309395" y="1410003"/>
            <a:ext cx="5715000" cy="28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mk-MK" sz="2000" dirty="0">
                <a:latin typeface="+mn-lt"/>
              </a:rPr>
              <a:t> секоја јамка може да работи под друг протокол</a:t>
            </a:r>
            <a:endParaRPr lang="hr-HR" sz="2000" dirty="0"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hr-HR" sz="2000" b="0" dirty="0">
                <a:latin typeface="+mn-lt"/>
              </a:rPr>
              <a:t> </a:t>
            </a:r>
            <a:r>
              <a:rPr lang="mk-MK" sz="2000" b="0" dirty="0">
                <a:latin typeface="+mn-lt"/>
              </a:rPr>
              <a:t>до</a:t>
            </a:r>
            <a:r>
              <a:rPr lang="it-IT" sz="2000" b="0" dirty="0">
                <a:latin typeface="+mn-lt"/>
              </a:rPr>
              <a:t> 240 </a:t>
            </a:r>
            <a:r>
              <a:rPr lang="mk-MK" sz="2000" b="0" dirty="0">
                <a:latin typeface="+mn-lt"/>
              </a:rPr>
              <a:t>уреди на јамка</a:t>
            </a:r>
            <a:endParaRPr lang="hr-HR" sz="2000" b="0" dirty="0"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hr-HR" sz="2000" b="0" dirty="0">
                <a:latin typeface="+mn-lt"/>
              </a:rPr>
              <a:t> </a:t>
            </a:r>
            <a:r>
              <a:rPr lang="mk-MK" sz="2000" b="0" dirty="0">
                <a:latin typeface="+mn-lt"/>
              </a:rPr>
              <a:t>функција на </a:t>
            </a:r>
            <a:r>
              <a:rPr lang="mk-MK" sz="2000" b="0" dirty="0" err="1">
                <a:latin typeface="+mn-lt"/>
              </a:rPr>
              <a:t>автадресирање</a:t>
            </a:r>
            <a:endParaRPr lang="hr-HR" sz="2000" b="0" dirty="0"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hr-HR" sz="2000" b="0" dirty="0">
                <a:latin typeface="+mn-lt"/>
              </a:rPr>
              <a:t> </a:t>
            </a:r>
            <a:r>
              <a:rPr lang="mk-MK" sz="2000" b="0" dirty="0">
                <a:latin typeface="+mn-lt"/>
              </a:rPr>
              <a:t>до </a:t>
            </a:r>
            <a:r>
              <a:rPr lang="it-IT" sz="2000" b="0" dirty="0">
                <a:latin typeface="+mn-lt"/>
              </a:rPr>
              <a:t>2000 m </a:t>
            </a:r>
            <a:r>
              <a:rPr lang="mk-MK" sz="2000" b="0" dirty="0">
                <a:latin typeface="+mn-lt"/>
              </a:rPr>
              <a:t>должина на јамка</a:t>
            </a:r>
            <a:endParaRPr lang="hr-HR" sz="2000" b="0" dirty="0">
              <a:latin typeface="+mn-lt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hr-HR" sz="2000" b="0" dirty="0">
                <a:latin typeface="+mn-lt"/>
              </a:rPr>
              <a:t> </a:t>
            </a:r>
            <a:r>
              <a:rPr lang="mk-MK" sz="2000" b="0" dirty="0">
                <a:latin typeface="+mn-lt"/>
              </a:rPr>
              <a:t>дијагноза на состојбата на јамката</a:t>
            </a:r>
            <a:r>
              <a:rPr lang="hr-HR" sz="2000" b="0" dirty="0">
                <a:latin typeface="+mn-lt"/>
              </a:rPr>
              <a:t> </a:t>
            </a:r>
            <a:r>
              <a:rPr lang="it-IT" sz="2000" b="0" dirty="0">
                <a:latin typeface="+mn-lt"/>
              </a:rPr>
              <a:t>(</a:t>
            </a:r>
            <a:r>
              <a:rPr lang="mk-MK" sz="2000" b="0" dirty="0" err="1">
                <a:latin typeface="+mn-lt"/>
              </a:rPr>
              <a:t>завалканост</a:t>
            </a:r>
            <a:r>
              <a:rPr lang="mk-MK" sz="2000" b="0" dirty="0">
                <a:latin typeface="+mn-lt"/>
              </a:rPr>
              <a:t> на детекторите, квалитет на сигналот, моментална состојба</a:t>
            </a:r>
            <a:r>
              <a:rPr lang="hr-HR" sz="2000" b="0" dirty="0">
                <a:latin typeface="+mn-lt"/>
              </a:rPr>
              <a:t>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hr-HR" sz="2000" b="0" dirty="0">
                <a:latin typeface="+mn-lt"/>
              </a:rPr>
              <a:t> </a:t>
            </a:r>
            <a:r>
              <a:rPr lang="mk-MK" sz="2000" b="0" dirty="0">
                <a:latin typeface="+mn-lt"/>
              </a:rPr>
              <a:t>отпорност на пречки</a:t>
            </a:r>
            <a:endParaRPr lang="hr-HR" sz="2000" b="0" dirty="0">
              <a:latin typeface="+mn-lt"/>
            </a:endParaRPr>
          </a:p>
        </p:txBody>
      </p:sp>
      <p:pic>
        <p:nvPicPr>
          <p:cNvPr id="3108" name="Picture 36" descr="Rivelator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638" y="4994275"/>
            <a:ext cx="86518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9" name="Picture 3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063" y="4922838"/>
            <a:ext cx="7921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10" name="Object 3"/>
          <p:cNvGraphicFramePr>
            <a:graphicFrameLocks noChangeAspect="1"/>
          </p:cNvGraphicFramePr>
          <p:nvPr/>
        </p:nvGraphicFramePr>
        <p:xfrm>
          <a:off x="4284663" y="5718175"/>
          <a:ext cx="719137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6" name="Immagine bitmap" r:id="rId8" imgW="2381582" imgH="2133898" progId="PBrush">
                  <p:embed/>
                </p:oleObj>
              </mc:Choice>
              <mc:Fallback>
                <p:oleObj name="Immagine bitmap" r:id="rId8" imgW="2381582" imgH="2133898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5718175"/>
                        <a:ext cx="719137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13" name="Picture 4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063" y="5789613"/>
            <a:ext cx="792162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16" name="Line 44"/>
          <p:cNvSpPr>
            <a:spLocks noChangeShapeType="1"/>
          </p:cNvSpPr>
          <p:nvPr/>
        </p:nvSpPr>
        <p:spPr bwMode="auto">
          <a:xfrm>
            <a:off x="3071813" y="4714875"/>
            <a:ext cx="1284287" cy="639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endParaRPr lang="hr-HR"/>
          </a:p>
        </p:txBody>
      </p:sp>
      <p:sp>
        <p:nvSpPr>
          <p:cNvPr id="3117" name="Line 45"/>
          <p:cNvSpPr>
            <a:spLocks noChangeShapeType="1"/>
          </p:cNvSpPr>
          <p:nvPr/>
        </p:nvSpPr>
        <p:spPr bwMode="auto">
          <a:xfrm>
            <a:off x="5003800" y="535463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endParaRPr lang="hr-HR"/>
          </a:p>
        </p:txBody>
      </p:sp>
      <p:sp>
        <p:nvSpPr>
          <p:cNvPr id="3118" name="Line 46"/>
          <p:cNvSpPr>
            <a:spLocks noChangeShapeType="1"/>
          </p:cNvSpPr>
          <p:nvPr/>
        </p:nvSpPr>
        <p:spPr bwMode="auto">
          <a:xfrm>
            <a:off x="2857500" y="5072063"/>
            <a:ext cx="1354138" cy="862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endParaRPr lang="hr-HR"/>
          </a:p>
        </p:txBody>
      </p:sp>
      <p:sp>
        <p:nvSpPr>
          <p:cNvPr id="3119" name="Line 47"/>
          <p:cNvSpPr>
            <a:spLocks noChangeShapeType="1"/>
          </p:cNvSpPr>
          <p:nvPr/>
        </p:nvSpPr>
        <p:spPr bwMode="auto">
          <a:xfrm>
            <a:off x="5076825" y="600551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endParaRPr lang="hr-HR"/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152400" y="714375"/>
            <a:ext cx="88392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mk-MK" sz="3200" b="0" kern="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Независно програмирање на јамката</a:t>
            </a:r>
            <a:endParaRPr lang="en-GB" sz="3200" b="0" kern="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Line 44"/>
          <p:cNvSpPr>
            <a:spLocks noChangeShapeType="1"/>
          </p:cNvSpPr>
          <p:nvPr/>
        </p:nvSpPr>
        <p:spPr bwMode="auto">
          <a:xfrm>
            <a:off x="3059113" y="4005263"/>
            <a:ext cx="1284287" cy="639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endParaRPr lang="hr-HR"/>
          </a:p>
        </p:txBody>
      </p:sp>
      <p:sp>
        <p:nvSpPr>
          <p:cNvPr id="17" name="Line 45"/>
          <p:cNvSpPr>
            <a:spLocks noChangeShapeType="1"/>
          </p:cNvSpPr>
          <p:nvPr/>
        </p:nvSpPr>
        <p:spPr bwMode="auto">
          <a:xfrm>
            <a:off x="4991100" y="464502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5" tIns="45718" rIns="91435" bIns="45718"/>
          <a:lstStyle/>
          <a:p>
            <a:endParaRPr lang="hr-HR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11638" y="4221163"/>
            <a:ext cx="7207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80063" y="4149725"/>
            <a:ext cx="547687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6516216" y="4253210"/>
            <a:ext cx="20529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0" dirty="0">
                <a:latin typeface="+mn-lt"/>
              </a:rPr>
              <a:t>Inim </a:t>
            </a:r>
            <a:r>
              <a:rPr lang="mk-MK" sz="2000" b="0" dirty="0">
                <a:latin typeface="+mn-lt"/>
              </a:rPr>
              <a:t>протокол</a:t>
            </a:r>
            <a:endParaRPr lang="en-US" sz="2000" b="0" dirty="0"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22506" y="4994275"/>
            <a:ext cx="22979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0" dirty="0">
                <a:latin typeface="+mn-lt"/>
              </a:rPr>
              <a:t>Argus </a:t>
            </a:r>
            <a:r>
              <a:rPr lang="mk-MK" sz="2000" b="0" dirty="0">
                <a:latin typeface="+mn-lt"/>
              </a:rPr>
              <a:t>протокол</a:t>
            </a:r>
            <a:endParaRPr lang="en-US" sz="2000" b="0" dirty="0"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16216" y="5862637"/>
            <a:ext cx="22979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0" dirty="0">
                <a:latin typeface="+mn-lt"/>
              </a:rPr>
              <a:t>Apollo </a:t>
            </a:r>
            <a:r>
              <a:rPr lang="mk-MK" sz="2000" b="0" dirty="0">
                <a:latin typeface="+mn-lt"/>
              </a:rPr>
              <a:t>протокол</a:t>
            </a:r>
            <a:endParaRPr lang="en-US" sz="2000" b="0" dirty="0">
              <a:latin typeface="+mn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06" y="2185988"/>
            <a:ext cx="2885494" cy="31686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6" grpId="0" animBg="1"/>
      <p:bldP spid="3117" grpId="0" animBg="1"/>
      <p:bldP spid="3118" grpId="0" animBg="1"/>
      <p:bldP spid="3119" grpId="0" animBg="1"/>
      <p:bldP spid="16" grpId="0" animBg="1"/>
      <p:bldP spid="17" grpId="0" animBg="1"/>
      <p:bldP spid="20" grpId="1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5" name="Object 2"/>
          <p:cNvGraphicFramePr>
            <a:graphicFrameLocks noGrp="1" noChangeAspect="1"/>
          </p:cNvGraphicFramePr>
          <p:nvPr>
            <p:ph/>
          </p:nvPr>
        </p:nvGraphicFramePr>
        <p:xfrm>
          <a:off x="214313" y="1143000"/>
          <a:ext cx="2214562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5" name="CorelDRAW" r:id="rId4" imgW="11370240" imgH="4064040" progId="">
                  <p:embed/>
                </p:oleObj>
              </mc:Choice>
              <mc:Fallback>
                <p:oleObj name="CorelDRAW" r:id="rId4" imgW="11370240" imgH="406404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1143000"/>
                        <a:ext cx="2214562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5" name="Picture 9" descr="System Overview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1965325"/>
            <a:ext cx="4071938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4643438" y="1643063"/>
            <a:ext cx="4357687" cy="46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buFontTx/>
              <a:buChar char="•"/>
              <a:defRPr/>
            </a:pPr>
            <a:r>
              <a:rPr lang="it-IT" sz="2000" b="0" dirty="0">
                <a:latin typeface="+mn-lt"/>
              </a:rPr>
              <a:t> </a:t>
            </a:r>
            <a:r>
              <a:rPr lang="mk-MK" sz="2000" b="0" dirty="0">
                <a:latin typeface="+mn-lt"/>
              </a:rPr>
              <a:t>за големи објекти или комплекси</a:t>
            </a:r>
            <a:endParaRPr lang="hr-HR" sz="2000" b="0" dirty="0"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hr-HR" sz="2000" b="0" dirty="0">
                <a:latin typeface="+mn-lt"/>
              </a:rPr>
              <a:t> </a:t>
            </a:r>
            <a:r>
              <a:rPr lang="mk-MK" sz="2000" b="0" dirty="0">
                <a:latin typeface="+mn-lt"/>
              </a:rPr>
              <a:t>до </a:t>
            </a:r>
            <a:r>
              <a:rPr lang="it-IT" sz="2000" b="0" dirty="0">
                <a:latin typeface="+mn-lt"/>
              </a:rPr>
              <a:t>30 </a:t>
            </a:r>
            <a:r>
              <a:rPr lang="mk-MK" sz="2000" b="0" dirty="0">
                <a:latin typeface="+mn-lt"/>
              </a:rPr>
              <a:t>централи може да се спојат во </a:t>
            </a:r>
            <a:r>
              <a:rPr lang="hr-HR" sz="2000" b="0" dirty="0">
                <a:latin typeface="+mn-lt"/>
              </a:rPr>
              <a:t>token </a:t>
            </a:r>
            <a:r>
              <a:rPr lang="it-IT" sz="2000" b="0" dirty="0">
                <a:latin typeface="+mn-lt"/>
              </a:rPr>
              <a:t>ring </a:t>
            </a:r>
            <a:r>
              <a:rPr lang="mk-MK" sz="2000" b="0" dirty="0">
                <a:latin typeface="+mn-lt"/>
              </a:rPr>
              <a:t>мрежата</a:t>
            </a:r>
            <a:endParaRPr lang="hr-HR" sz="2000" b="0" dirty="0"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hr-HR" sz="2000" b="0" dirty="0">
                <a:latin typeface="+mn-lt"/>
              </a:rPr>
              <a:t> </a:t>
            </a:r>
            <a:r>
              <a:rPr lang="mk-MK" sz="2000" b="0" dirty="0">
                <a:latin typeface="+mn-lt"/>
              </a:rPr>
              <a:t>до</a:t>
            </a:r>
            <a:r>
              <a:rPr lang="it-IT" sz="2000" b="0" dirty="0">
                <a:latin typeface="+mn-lt"/>
              </a:rPr>
              <a:t> 2000 m </a:t>
            </a:r>
            <a:r>
              <a:rPr lang="mk-MK" sz="2000" b="0" dirty="0">
                <a:latin typeface="+mn-lt"/>
              </a:rPr>
              <a:t>меѓу секоја централа</a:t>
            </a:r>
            <a:endParaRPr lang="hr-HR" sz="2000" b="0" dirty="0"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hr-HR" sz="2000" b="0" dirty="0">
                <a:latin typeface="+mn-lt"/>
              </a:rPr>
              <a:t> </a:t>
            </a:r>
            <a:r>
              <a:rPr lang="mk-MK" sz="2000" b="0" dirty="0" err="1">
                <a:latin typeface="+mn-lt"/>
              </a:rPr>
              <a:t>оптокаплер</a:t>
            </a:r>
            <a:r>
              <a:rPr lang="mk-MK" sz="2000" b="0" dirty="0">
                <a:latin typeface="+mn-lt"/>
              </a:rPr>
              <a:t> за избегнување на грешки со заземјувањето</a:t>
            </a:r>
            <a:endParaRPr lang="hr-HR" sz="2000" b="0" dirty="0"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hr-HR" sz="2000" b="0" dirty="0">
                <a:latin typeface="+mn-lt"/>
              </a:rPr>
              <a:t> </a:t>
            </a:r>
            <a:r>
              <a:rPr lang="mk-MK" sz="2000" b="0" dirty="0">
                <a:latin typeface="+mn-lt"/>
              </a:rPr>
              <a:t>комплетна размена на податоци преку мрежата</a:t>
            </a:r>
            <a:r>
              <a:rPr lang="hr-HR" sz="2000" b="0" dirty="0">
                <a:latin typeface="+mn-lt"/>
              </a:rPr>
              <a:t>, </a:t>
            </a:r>
            <a:r>
              <a:rPr lang="mk-MK" sz="2000" b="0" dirty="0">
                <a:latin typeface="+mn-lt"/>
              </a:rPr>
              <a:t>на секоја централа детален опис на секој настан</a:t>
            </a:r>
            <a:endParaRPr lang="hr-HR" sz="2000" b="0" dirty="0"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hr-HR" sz="2000" b="0" dirty="0">
                <a:latin typeface="+mn-lt"/>
              </a:rPr>
              <a:t> </a:t>
            </a:r>
            <a:r>
              <a:rPr lang="mk-MK" sz="2000" b="0" dirty="0">
                <a:latin typeface="+mn-lt"/>
              </a:rPr>
              <a:t>управување со целата мрежа од секоја централа</a:t>
            </a:r>
            <a:endParaRPr lang="hr-HR" sz="2000" b="0" dirty="0"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it-IT" sz="2000" b="0" dirty="0">
                <a:latin typeface="+mn-lt"/>
              </a:rPr>
              <a:t> </a:t>
            </a:r>
            <a:r>
              <a:rPr lang="mk-MK" sz="2000" b="0" dirty="0">
                <a:latin typeface="+mn-lt"/>
              </a:rPr>
              <a:t>зоните од повеќе централи може да бидат поврзани заедно</a:t>
            </a:r>
            <a:endParaRPr lang="hr-HR" sz="2000" b="0" dirty="0"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hr-HR" sz="2000" b="0" dirty="0">
                <a:latin typeface="+mn-lt"/>
              </a:rPr>
              <a:t> </a:t>
            </a:r>
            <a:r>
              <a:rPr lang="mk-MK" sz="2000" b="0" dirty="0">
                <a:latin typeface="+mn-lt"/>
              </a:rPr>
              <a:t>физички спој </a:t>
            </a:r>
            <a:r>
              <a:rPr lang="it-IT" sz="2000" b="0" dirty="0">
                <a:latin typeface="+mn-lt"/>
              </a:rPr>
              <a:t>RS48</a:t>
            </a:r>
            <a:r>
              <a:rPr lang="hr-HR" sz="2000" b="0" dirty="0">
                <a:latin typeface="+mn-lt"/>
              </a:rPr>
              <a:t>5</a:t>
            </a:r>
          </a:p>
          <a:p>
            <a:pPr>
              <a:defRPr/>
            </a:pPr>
            <a:endParaRPr lang="it-IT" sz="1800" b="0" dirty="0">
              <a:latin typeface="+mn-lt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785938" y="714375"/>
            <a:ext cx="7205662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mk-MK" sz="3200" b="0" kern="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Вмрежување на централи</a:t>
            </a:r>
            <a:endParaRPr lang="en-GB" sz="3200" b="0" kern="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152400" y="714375"/>
            <a:ext cx="8839200" cy="733425"/>
          </a:xfrm>
        </p:spPr>
        <p:txBody>
          <a:bodyPr/>
          <a:lstStyle/>
          <a:p>
            <a:pPr eaLnBrk="1" hangingPunct="1">
              <a:defRPr/>
            </a:pPr>
            <a:r>
              <a:rPr lang="mk-MK" sz="3200" dirty="0">
                <a:solidFill>
                  <a:schemeClr val="accent1">
                    <a:lumMod val="75000"/>
                  </a:schemeClr>
                </a:solidFill>
              </a:rPr>
              <a:t>Комуникација преку интернет</a:t>
            </a:r>
            <a:endParaRPr lang="hr-HR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4500563"/>
            <a:ext cx="129222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loud 12"/>
          <p:cNvSpPr/>
          <p:nvPr/>
        </p:nvSpPr>
        <p:spPr bwMode="auto">
          <a:xfrm>
            <a:off x="3171825" y="5229225"/>
            <a:ext cx="2857500" cy="563563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>
            <a:spAutoFit/>
          </a:bodyPr>
          <a:lstStyle/>
          <a:p>
            <a:pPr>
              <a:defRPr/>
            </a:pPr>
            <a:endParaRPr lang="hr-HR"/>
          </a:p>
        </p:txBody>
      </p:sp>
      <p:pic>
        <p:nvPicPr>
          <p:cNvPr id="5126" name="Picture 15" descr="C:\Documents and Settings\renata\Local Settings\Temporary Internet Files\Content.IE5\F97KP7JK\MCj04415340000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75" y="4000500"/>
            <a:ext cx="2428875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500062" y="1571625"/>
            <a:ext cx="8491537" cy="304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>
              <a:buFontTx/>
              <a:buChar char="•"/>
              <a:defRPr/>
            </a:pPr>
            <a:r>
              <a:rPr lang="it-IT" b="0" dirty="0">
                <a:latin typeface="+mn-lt"/>
              </a:rPr>
              <a:t> </a:t>
            </a:r>
            <a:r>
              <a:rPr lang="mk-MK" b="0" dirty="0">
                <a:latin typeface="+mn-lt"/>
              </a:rPr>
              <a:t>пристап до централата преку </a:t>
            </a:r>
            <a:r>
              <a:rPr lang="hr-HR" b="0" dirty="0">
                <a:latin typeface="+mn-lt"/>
              </a:rPr>
              <a:t>LAN, WAN</a:t>
            </a:r>
            <a:r>
              <a:rPr lang="mk-MK" b="0" dirty="0">
                <a:latin typeface="+mn-lt"/>
              </a:rPr>
              <a:t> или интернет со користење на </a:t>
            </a:r>
            <a:r>
              <a:rPr lang="hr-HR" b="0" dirty="0">
                <a:latin typeface="+mn-lt"/>
              </a:rPr>
              <a:t>Ethernet </a:t>
            </a:r>
            <a:r>
              <a:rPr lang="mk-MK" b="0" dirty="0">
                <a:latin typeface="+mn-lt"/>
              </a:rPr>
              <a:t>модул</a:t>
            </a:r>
            <a:endParaRPr lang="hr-HR" b="0" dirty="0"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hr-HR" b="0" dirty="0">
                <a:latin typeface="+mn-lt"/>
              </a:rPr>
              <a:t> </a:t>
            </a:r>
            <a:r>
              <a:rPr lang="mk-MK" b="0" dirty="0">
                <a:latin typeface="+mn-lt"/>
              </a:rPr>
              <a:t>намалување на трошоците за одржување и зголемување на брзината на реакција</a:t>
            </a:r>
            <a:endParaRPr lang="hr-HR" b="0" dirty="0"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hr-HR" b="0" dirty="0">
                <a:latin typeface="+mn-lt"/>
              </a:rPr>
              <a:t> </a:t>
            </a:r>
            <a:r>
              <a:rPr lang="mk-MK" b="0" dirty="0">
                <a:latin typeface="+mn-lt"/>
              </a:rPr>
              <a:t>Детален извештај за настаните преку </a:t>
            </a:r>
            <a:r>
              <a:rPr lang="hr-HR" b="0" dirty="0">
                <a:latin typeface="+mn-lt"/>
              </a:rPr>
              <a:t>e</a:t>
            </a:r>
            <a:r>
              <a:rPr lang="it-IT" b="0" dirty="0">
                <a:latin typeface="+mn-lt"/>
              </a:rPr>
              <a:t>-</a:t>
            </a:r>
            <a:r>
              <a:rPr lang="hr-HR" b="0" dirty="0">
                <a:latin typeface="+mn-lt"/>
              </a:rPr>
              <a:t>m</a:t>
            </a:r>
            <a:r>
              <a:rPr lang="it-IT" b="0" dirty="0">
                <a:latin typeface="+mn-lt"/>
              </a:rPr>
              <a:t>ail </a:t>
            </a:r>
            <a:r>
              <a:rPr lang="mk-MK" b="0" dirty="0">
                <a:latin typeface="+mn-lt"/>
              </a:rPr>
              <a:t>со приложување на слика </a:t>
            </a:r>
            <a:r>
              <a:rPr lang="it-IT" b="0" dirty="0">
                <a:latin typeface="+mn-lt"/>
              </a:rPr>
              <a:t>(</a:t>
            </a:r>
            <a:r>
              <a:rPr lang="mk-MK" b="0" dirty="0">
                <a:latin typeface="+mn-lt"/>
              </a:rPr>
              <a:t>графичка мапа</a:t>
            </a:r>
            <a:r>
              <a:rPr lang="it-IT" b="0" dirty="0">
                <a:latin typeface="+mn-lt"/>
              </a:rPr>
              <a:t> </a:t>
            </a:r>
            <a:r>
              <a:rPr lang="hr-HR" b="0" dirty="0">
                <a:latin typeface="+mn-lt"/>
              </a:rPr>
              <a:t>..</a:t>
            </a:r>
            <a:r>
              <a:rPr lang="it-IT" b="0" dirty="0">
                <a:latin typeface="+mn-lt"/>
              </a:rPr>
              <a:t>.)</a:t>
            </a:r>
            <a:endParaRPr lang="hr-HR" b="0" dirty="0"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hr-HR" b="0" dirty="0">
                <a:latin typeface="+mn-lt"/>
              </a:rPr>
              <a:t> </a:t>
            </a:r>
            <a:r>
              <a:rPr lang="mk-MK" b="0" dirty="0">
                <a:latin typeface="+mn-lt"/>
              </a:rPr>
              <a:t>вграден</a:t>
            </a:r>
            <a:r>
              <a:rPr lang="hr-HR" b="0" dirty="0">
                <a:latin typeface="+mn-lt"/>
              </a:rPr>
              <a:t> web</a:t>
            </a:r>
            <a:r>
              <a:rPr lang="it-IT" b="0" dirty="0">
                <a:latin typeface="+mn-lt"/>
              </a:rPr>
              <a:t> </a:t>
            </a:r>
            <a:r>
              <a:rPr lang="hr-HR" b="0" dirty="0">
                <a:latin typeface="+mn-lt"/>
              </a:rPr>
              <a:t>s</a:t>
            </a:r>
            <a:r>
              <a:rPr lang="it-IT" b="0" dirty="0">
                <a:latin typeface="+mn-lt"/>
              </a:rPr>
              <a:t>erver: </a:t>
            </a:r>
            <a:r>
              <a:rPr lang="mk-MK" b="0" dirty="0">
                <a:latin typeface="+mn-lt"/>
              </a:rPr>
              <a:t>можен пристап преку </a:t>
            </a:r>
            <a:r>
              <a:rPr lang="it-IT" b="0" dirty="0">
                <a:latin typeface="+mn-lt"/>
              </a:rPr>
              <a:t>browser</a:t>
            </a:r>
            <a:r>
              <a:rPr lang="hr-HR" b="0" dirty="0">
                <a:latin typeface="+mn-lt"/>
              </a:rPr>
              <a:t> (IE)</a:t>
            </a:r>
          </a:p>
          <a:p>
            <a:pPr>
              <a:buFontTx/>
              <a:buChar char="•"/>
              <a:defRPr/>
            </a:pPr>
            <a:r>
              <a:rPr lang="hr-HR" b="0" dirty="0">
                <a:latin typeface="+mn-lt"/>
              </a:rPr>
              <a:t> </a:t>
            </a:r>
            <a:r>
              <a:rPr lang="mk-MK" b="0" dirty="0">
                <a:latin typeface="+mn-lt"/>
              </a:rPr>
              <a:t>управувачка тастатура преку </a:t>
            </a:r>
            <a:r>
              <a:rPr lang="mk-MK" b="0" dirty="0" err="1">
                <a:latin typeface="+mn-lt"/>
              </a:rPr>
              <a:t>интерент</a:t>
            </a:r>
            <a:endParaRPr lang="it-IT" b="0" dirty="0">
              <a:latin typeface="+mn-lt"/>
            </a:endParaRPr>
          </a:p>
        </p:txBody>
      </p:sp>
      <p:graphicFrame>
        <p:nvGraphicFramePr>
          <p:cNvPr id="242704" name="Object 16"/>
          <p:cNvGraphicFramePr>
            <a:graphicFrameLocks noChangeAspect="1"/>
          </p:cNvGraphicFramePr>
          <p:nvPr/>
        </p:nvGraphicFramePr>
        <p:xfrm>
          <a:off x="1571625" y="5357813"/>
          <a:ext cx="928688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3" name="PHOTO-PAINT" r:id="rId6" imgW="2590476" imgH="2247619" progId="">
                  <p:embed/>
                </p:oleObj>
              </mc:Choice>
              <mc:Fallback>
                <p:oleObj name="PHOTO-PAINT" r:id="rId6" imgW="2590476" imgH="2247619" progId="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25" y="5357813"/>
                        <a:ext cx="928688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128" name="Straight Arrow Connector 30"/>
          <p:cNvCxnSpPr>
            <a:cxnSpLocks noChangeShapeType="1"/>
          </p:cNvCxnSpPr>
          <p:nvPr/>
        </p:nvCxnSpPr>
        <p:spPr bwMode="auto">
          <a:xfrm>
            <a:off x="2500313" y="5500688"/>
            <a:ext cx="714375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5129" name="Straight Arrow Connector 32"/>
          <p:cNvCxnSpPr>
            <a:cxnSpLocks noChangeShapeType="1"/>
            <a:stCxn id="13" idx="0"/>
          </p:cNvCxnSpPr>
          <p:nvPr/>
        </p:nvCxnSpPr>
        <p:spPr bwMode="auto">
          <a:xfrm flipV="1">
            <a:off x="6026150" y="5487988"/>
            <a:ext cx="504825" cy="222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36" name="Rectangle 35"/>
          <p:cNvSpPr/>
          <p:nvPr/>
        </p:nvSpPr>
        <p:spPr>
          <a:xfrm>
            <a:off x="3554413" y="5300663"/>
            <a:ext cx="2389170" cy="338550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>
              <a:defRPr/>
            </a:pPr>
            <a:r>
              <a:rPr lang="hr-HR" sz="1600" b="0" dirty="0">
                <a:latin typeface="+mn-lt"/>
              </a:rPr>
              <a:t>LAN, WAN </a:t>
            </a:r>
            <a:r>
              <a:rPr lang="mk-MK" sz="1600" b="0" dirty="0">
                <a:latin typeface="+mn-lt"/>
              </a:rPr>
              <a:t>или</a:t>
            </a:r>
            <a:r>
              <a:rPr lang="hr-HR" sz="1600" b="0" dirty="0">
                <a:latin typeface="+mn-lt"/>
              </a:rPr>
              <a:t> Internet </a:t>
            </a:r>
            <a:endParaRPr lang="hr-HR" sz="1600" dirty="0">
              <a:latin typeface="+mn-lt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2743200" cy="1295400"/>
          </a:xfrm>
        </p:spPr>
        <p:txBody>
          <a:bodyPr/>
          <a:lstStyle/>
          <a:p>
            <a:pPr eaLnBrk="1" hangingPunct="1"/>
            <a:r>
              <a:rPr lang="hr-HR" dirty="0"/>
              <a:t>WWW </a:t>
            </a:r>
            <a:r>
              <a:rPr lang="mk-MK" dirty="0"/>
              <a:t>платформа</a:t>
            </a:r>
            <a:endParaRPr lang="hr-HR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0"/>
            <a:ext cx="2743200" cy="4191000"/>
          </a:xfrm>
        </p:spPr>
        <p:txBody>
          <a:bodyPr/>
          <a:lstStyle/>
          <a:p>
            <a:pPr eaLnBrk="1" hangingPunct="1"/>
            <a:endParaRPr lang="hr-HR" sz="2200" dirty="0"/>
          </a:p>
          <a:p>
            <a:pPr eaLnBrk="1" hangingPunct="1"/>
            <a:r>
              <a:rPr lang="mk-MK" sz="2200" dirty="0"/>
              <a:t>Пријава и ракување преку </a:t>
            </a:r>
            <a:r>
              <a:rPr lang="en-US" sz="2200" dirty="0"/>
              <a:t>I</a:t>
            </a:r>
            <a:r>
              <a:rPr lang="hr-HR" sz="2200" dirty="0"/>
              <a:t>ntranet </a:t>
            </a:r>
            <a:r>
              <a:rPr lang="mk-MK" sz="2200" dirty="0"/>
              <a:t>и</a:t>
            </a:r>
            <a:r>
              <a:rPr lang="hr-HR" sz="2200" dirty="0"/>
              <a:t> Interneta</a:t>
            </a:r>
          </a:p>
          <a:p>
            <a:pPr eaLnBrk="1" hangingPunct="1"/>
            <a:r>
              <a:rPr lang="mk-MK" sz="2200" dirty="0"/>
              <a:t>Првенствено во функција на далечинска поддршка и одржување</a:t>
            </a:r>
            <a:endParaRPr lang="hr-HR" sz="2200" dirty="0"/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3186113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endParaRPr lang="hr-HR"/>
          </a:p>
        </p:txBody>
      </p:sp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914400"/>
            <a:ext cx="589597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468313" y="6021388"/>
            <a:ext cx="18684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600">
                <a:hlinkClick r:id="rId4"/>
              </a:rPr>
              <a:t>http://192.168.1.93/</a:t>
            </a:r>
            <a:endParaRPr lang="nl-NL" sz="1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987824" y="1502688"/>
            <a:ext cx="5868652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r-HR" sz="2000" dirty="0">
                <a:latin typeface="+mn-lt"/>
              </a:rPr>
              <a:t>SmartLoop-PSTN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r-HR" sz="2000" b="0" dirty="0">
                <a:latin typeface="+mn-lt"/>
              </a:rPr>
              <a:t> plug-in </a:t>
            </a:r>
            <a:r>
              <a:rPr lang="mk-MK" sz="2000" b="0" dirty="0">
                <a:latin typeface="+mn-lt"/>
              </a:rPr>
              <a:t>картичка</a:t>
            </a:r>
            <a:r>
              <a:rPr lang="hr-HR" sz="2000" b="0" dirty="0">
                <a:latin typeface="+mn-lt"/>
              </a:rPr>
              <a:t>, </a:t>
            </a:r>
            <a:r>
              <a:rPr lang="mk-MK" sz="2000" b="0" dirty="0">
                <a:latin typeface="+mn-lt"/>
              </a:rPr>
              <a:t>управува со до </a:t>
            </a:r>
            <a:r>
              <a:rPr lang="it-IT" sz="2000" b="0" dirty="0">
                <a:latin typeface="+mn-lt"/>
              </a:rPr>
              <a:t>2 </a:t>
            </a:r>
            <a:r>
              <a:rPr lang="mk-MK" sz="2000" b="0" dirty="0">
                <a:latin typeface="+mn-lt"/>
              </a:rPr>
              <a:t>надгледувани</a:t>
            </a:r>
            <a:r>
              <a:rPr lang="hr-HR" sz="2000" b="0" dirty="0">
                <a:latin typeface="+mn-lt"/>
              </a:rPr>
              <a:t> </a:t>
            </a:r>
            <a:r>
              <a:rPr lang="it-IT" sz="2000" b="0" dirty="0">
                <a:latin typeface="+mn-lt"/>
              </a:rPr>
              <a:t>PSTN </a:t>
            </a:r>
            <a:r>
              <a:rPr lang="mk-MK" sz="2000" b="0" dirty="0">
                <a:latin typeface="+mn-lt"/>
              </a:rPr>
              <a:t>линии</a:t>
            </a:r>
            <a:endParaRPr lang="hr-HR" sz="2000" b="0" dirty="0">
              <a:latin typeface="+mn-lt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hr-HR" sz="2000" b="0" dirty="0">
                <a:latin typeface="+mn-lt"/>
              </a:rPr>
              <a:t> </a:t>
            </a:r>
            <a:r>
              <a:rPr lang="mk-MK" sz="2000" b="0" dirty="0">
                <a:latin typeface="+mn-lt"/>
              </a:rPr>
              <a:t>Користење на повеќе дигитални протоколи</a:t>
            </a:r>
            <a:r>
              <a:rPr lang="it-IT" sz="2000" b="0" dirty="0">
                <a:latin typeface="+mn-lt"/>
              </a:rPr>
              <a:t> (SIA, </a:t>
            </a:r>
            <a:r>
              <a:rPr lang="hr-HR" sz="2000" b="0" dirty="0">
                <a:latin typeface="+mn-lt"/>
              </a:rPr>
              <a:t>C</a:t>
            </a:r>
            <a:r>
              <a:rPr lang="it-IT" sz="2000" b="0" dirty="0">
                <a:latin typeface="+mn-lt"/>
              </a:rPr>
              <a:t>ontactID</a:t>
            </a:r>
            <a:r>
              <a:rPr lang="hr-HR" sz="2000" b="0" dirty="0">
                <a:latin typeface="+mn-lt"/>
              </a:rPr>
              <a:t>..</a:t>
            </a:r>
            <a:r>
              <a:rPr lang="it-IT" sz="2000" b="0" dirty="0">
                <a:latin typeface="+mn-lt"/>
              </a:rPr>
              <a:t>.)</a:t>
            </a:r>
            <a:r>
              <a:rPr lang="hr-HR" sz="2000" b="0" dirty="0">
                <a:latin typeface="+mn-lt"/>
              </a:rPr>
              <a:t> </a:t>
            </a:r>
            <a:r>
              <a:rPr lang="mk-MK" sz="2000" b="0" dirty="0">
                <a:latin typeface="+mn-lt"/>
              </a:rPr>
              <a:t>за испраќање кон мониторинг центар</a:t>
            </a:r>
            <a:endParaRPr lang="hr-HR" sz="2000" b="0" dirty="0">
              <a:latin typeface="+mn-lt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hr-HR" sz="2000" b="0" dirty="0">
                <a:latin typeface="+mn-lt"/>
              </a:rPr>
              <a:t> </a:t>
            </a:r>
            <a:r>
              <a:rPr lang="mk-MK" sz="2000" b="0" dirty="0">
                <a:latin typeface="+mn-lt"/>
              </a:rPr>
              <a:t>Детални извештаи за кој настан </a:t>
            </a:r>
            <a:r>
              <a:rPr lang="hr-HR" sz="2000" b="0" dirty="0">
                <a:latin typeface="+mn-lt"/>
              </a:rPr>
              <a:t>– </a:t>
            </a:r>
            <a:r>
              <a:rPr lang="mk-MK" sz="2000" b="0" dirty="0">
                <a:latin typeface="+mn-lt"/>
              </a:rPr>
              <a:t>во центарот постои информација кој детектор е во аларм</a:t>
            </a:r>
            <a:endParaRPr lang="hr-HR" sz="2000" b="0" dirty="0">
              <a:latin typeface="+mn-lt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hr-HR" sz="2000" b="0" dirty="0">
                <a:latin typeface="+mn-lt"/>
              </a:rPr>
              <a:t> </a:t>
            </a:r>
            <a:r>
              <a:rPr lang="mk-MK" sz="2000" b="0" dirty="0">
                <a:latin typeface="+mn-lt"/>
              </a:rPr>
              <a:t>Говорни пораки</a:t>
            </a:r>
            <a:r>
              <a:rPr lang="hr-HR" sz="2000" b="0" dirty="0">
                <a:latin typeface="+mn-lt"/>
              </a:rPr>
              <a:t> – </a:t>
            </a:r>
            <a:r>
              <a:rPr lang="mk-MK" sz="2000" b="0" dirty="0">
                <a:latin typeface="+mn-lt"/>
              </a:rPr>
              <a:t>можност за снимање до </a:t>
            </a:r>
            <a:r>
              <a:rPr lang="it-IT" sz="2000" b="0" dirty="0">
                <a:latin typeface="+mn-lt"/>
              </a:rPr>
              <a:t>8 </a:t>
            </a:r>
            <a:r>
              <a:rPr lang="mk-MK" sz="2000" b="0" dirty="0">
                <a:latin typeface="+mn-lt"/>
              </a:rPr>
              <a:t>пораки секоја со должина од </a:t>
            </a:r>
            <a:r>
              <a:rPr lang="hr-HR" sz="2000" b="0" dirty="0">
                <a:latin typeface="+mn-lt"/>
              </a:rPr>
              <a:t>10 </a:t>
            </a:r>
            <a:r>
              <a:rPr lang="mk-MK" sz="2000" b="0" dirty="0">
                <a:latin typeface="+mn-lt"/>
              </a:rPr>
              <a:t>секунди</a:t>
            </a:r>
            <a:endParaRPr lang="hr-HR" sz="2000" b="0" dirty="0">
              <a:latin typeface="+mn-lt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mk-MK" sz="2000" b="0" dirty="0" err="1">
                <a:latin typeface="+mn-lt"/>
              </a:rPr>
              <a:t>Микроконтролерски</a:t>
            </a:r>
            <a:r>
              <a:rPr lang="mk-MK" sz="2000" b="0" dirty="0">
                <a:latin typeface="+mn-lt"/>
              </a:rPr>
              <a:t> базирана картичка</a:t>
            </a:r>
            <a:r>
              <a:rPr lang="it-IT" sz="2000" b="0" dirty="0">
                <a:latin typeface="+mn-lt"/>
              </a:rPr>
              <a:t>, </a:t>
            </a:r>
            <a:r>
              <a:rPr lang="mk-MK" sz="2000" b="0" dirty="0">
                <a:latin typeface="+mn-lt"/>
              </a:rPr>
              <a:t>способна е самостојно да </a:t>
            </a:r>
            <a:r>
              <a:rPr lang="mk-MK" sz="2000" b="0" dirty="0" err="1">
                <a:latin typeface="+mn-lt"/>
              </a:rPr>
              <a:t>испраѓа</a:t>
            </a:r>
            <a:r>
              <a:rPr lang="mk-MK" sz="2000" b="0" dirty="0">
                <a:latin typeface="+mn-lt"/>
              </a:rPr>
              <a:t> и при грешка на </a:t>
            </a:r>
            <a:r>
              <a:rPr lang="hr-HR" sz="2000" b="0" dirty="0">
                <a:latin typeface="+mn-lt"/>
              </a:rPr>
              <a:t>CPU </a:t>
            </a:r>
            <a:r>
              <a:rPr lang="mk-MK" sz="2000" b="0" dirty="0">
                <a:latin typeface="+mn-lt"/>
              </a:rPr>
              <a:t>од централата</a:t>
            </a:r>
            <a:endParaRPr lang="it-IT" sz="2000" b="0" dirty="0">
              <a:latin typeface="+mn-lt"/>
            </a:endParaRPr>
          </a:p>
          <a:p>
            <a:pPr eaLnBrk="1" hangingPunct="1">
              <a:spcBef>
                <a:spcPct val="50000"/>
              </a:spcBef>
            </a:pPr>
            <a:endParaRPr lang="it-IT" sz="2000" b="0" dirty="0">
              <a:latin typeface="+mn-lt"/>
            </a:endParaRPr>
          </a:p>
        </p:txBody>
      </p:sp>
      <p:pic>
        <p:nvPicPr>
          <p:cNvPr id="7" name="Picture 15" descr="SmartLoopPST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08820"/>
            <a:ext cx="2784000" cy="2087686"/>
          </a:xfrm>
          <a:prstGeom prst="rect">
            <a:avLst/>
          </a:prstGeom>
          <a:noFill/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52400" y="714375"/>
            <a:ext cx="8839200" cy="733425"/>
          </a:xfrm>
        </p:spPr>
        <p:txBody>
          <a:bodyPr/>
          <a:lstStyle/>
          <a:p>
            <a:pPr eaLnBrk="1" hangingPunct="1">
              <a:defRPr/>
            </a:pPr>
            <a:r>
              <a:rPr lang="mk-MK" sz="3200" dirty="0">
                <a:solidFill>
                  <a:schemeClr val="tx1"/>
                </a:solidFill>
              </a:rPr>
              <a:t>Комуникација кон мониторинг станици</a:t>
            </a:r>
            <a:endParaRPr lang="hr-HR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839200" cy="934616"/>
          </a:xfrm>
        </p:spPr>
        <p:txBody>
          <a:bodyPr/>
          <a:lstStyle/>
          <a:p>
            <a:r>
              <a:rPr lang="hr-HR" dirty="0"/>
              <a:t>Praesidia - </a:t>
            </a:r>
            <a:r>
              <a:rPr lang="mk-MK" dirty="0"/>
              <a:t>нова</a:t>
            </a:r>
            <a:r>
              <a:rPr lang="hr-HR" dirty="0"/>
              <a:t> Inim </a:t>
            </a:r>
            <a:r>
              <a:rPr lang="mk-MK" dirty="0"/>
              <a:t>централа за големи системи</a:t>
            </a:r>
            <a:endParaRPr lang="hr-HR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" y="1722117"/>
            <a:ext cx="535570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mk-MK" altLang="sr-Latn-RS" b="0" kern="0" dirty="0"/>
              <a:t>Модуларна архитектура</a:t>
            </a:r>
            <a:endParaRPr lang="hr-HR" altLang="sr-Latn-RS" b="0" kern="0" dirty="0"/>
          </a:p>
          <a:p>
            <a:r>
              <a:rPr lang="mk-MK" altLang="sr-Latn-RS" b="0" kern="0" dirty="0"/>
              <a:t>Графички</a:t>
            </a:r>
            <a:r>
              <a:rPr lang="hr-HR" altLang="sr-Latn-RS" b="0" kern="0" dirty="0"/>
              <a:t> touch screen – </a:t>
            </a:r>
            <a:r>
              <a:rPr lang="mk-MK" altLang="sr-Latn-RS" b="0" kern="0" dirty="0"/>
              <a:t>прикажува: мапа од просторот</a:t>
            </a:r>
            <a:r>
              <a:rPr lang="hr-HR" altLang="sr-Latn-RS" b="0" kern="0" dirty="0"/>
              <a:t>, </a:t>
            </a:r>
            <a:r>
              <a:rPr lang="mk-MK" altLang="sr-Latn-RS" b="0" kern="0" dirty="0"/>
              <a:t>конфигурација</a:t>
            </a:r>
            <a:r>
              <a:rPr lang="hr-HR" altLang="sr-Latn-RS" b="0" kern="0" dirty="0"/>
              <a:t>, </a:t>
            </a:r>
            <a:r>
              <a:rPr lang="mk-MK" altLang="sr-Latn-RS" b="0" kern="0" dirty="0"/>
              <a:t>верификација со </a:t>
            </a:r>
            <a:r>
              <a:rPr lang="hr-HR" altLang="sr-Latn-RS" b="0" kern="0" dirty="0"/>
              <a:t>IP </a:t>
            </a:r>
            <a:r>
              <a:rPr lang="mk-MK" altLang="sr-Latn-RS" b="0" kern="0" dirty="0"/>
              <a:t>камери</a:t>
            </a:r>
            <a:endParaRPr lang="hr-HR" altLang="sr-Latn-RS" b="0" kern="0" dirty="0"/>
          </a:p>
          <a:p>
            <a:endParaRPr lang="hr-HR" altLang="sr-Latn-RS" b="0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792899"/>
            <a:ext cx="2232248" cy="25099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1989623"/>
            <a:ext cx="3087203" cy="43132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438" y="4390851"/>
            <a:ext cx="2214817" cy="13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72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839200" cy="831123"/>
          </a:xfrm>
        </p:spPr>
        <p:txBody>
          <a:bodyPr/>
          <a:lstStyle/>
          <a:p>
            <a:r>
              <a:rPr lang="mk-MK" dirty="0"/>
              <a:t>Модуларност и </a:t>
            </a:r>
            <a:r>
              <a:rPr lang="mk-MK" dirty="0" err="1"/>
              <a:t>проширивост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737" y="3889511"/>
            <a:ext cx="7011888" cy="2511242"/>
          </a:xfrm>
        </p:spPr>
        <p:txBody>
          <a:bodyPr/>
          <a:lstStyle/>
          <a:p>
            <a:r>
              <a:rPr lang="mk-MK" dirty="0"/>
              <a:t>Можно спојување до </a:t>
            </a:r>
            <a:r>
              <a:rPr lang="hr-HR" dirty="0"/>
              <a:t>4 </a:t>
            </a:r>
            <a:r>
              <a:rPr lang="mk-MK" dirty="0"/>
              <a:t>куќишта на </a:t>
            </a:r>
            <a:r>
              <a:rPr lang="hr-HR" dirty="0"/>
              <a:t>1 CPU</a:t>
            </a:r>
          </a:p>
          <a:p>
            <a:r>
              <a:rPr lang="mk-MK" dirty="0"/>
              <a:t>Вкупно </a:t>
            </a:r>
            <a:r>
              <a:rPr lang="hr-HR" dirty="0"/>
              <a:t>32 </a:t>
            </a:r>
            <a:r>
              <a:rPr lang="mk-MK" dirty="0"/>
              <a:t>модули во системот</a:t>
            </a:r>
            <a:endParaRPr lang="hr-HR" dirty="0"/>
          </a:p>
          <a:p>
            <a:r>
              <a:rPr lang="mk-MK" dirty="0"/>
              <a:t>Секој модул со сопствен </a:t>
            </a:r>
            <a:r>
              <a:rPr lang="mk-MK" dirty="0" err="1"/>
              <a:t>микроконтролер</a:t>
            </a:r>
            <a:endParaRPr lang="hr-HR" dirty="0"/>
          </a:p>
          <a:p>
            <a:r>
              <a:rPr lang="hr-HR" dirty="0"/>
              <a:t>Hot-swap </a:t>
            </a:r>
            <a:r>
              <a:rPr lang="mk-MK" dirty="0"/>
              <a:t>замена на модули</a:t>
            </a:r>
            <a:r>
              <a:rPr lang="hr-HR" dirty="0"/>
              <a:t> (</a:t>
            </a:r>
            <a:r>
              <a:rPr lang="mk-MK" dirty="0"/>
              <a:t>без гасење на напојувањето</a:t>
            </a:r>
            <a:r>
              <a:rPr lang="hr-HR" dirty="0"/>
              <a:t>)</a:t>
            </a:r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532" y="1892660"/>
            <a:ext cx="1418648" cy="4464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37" y="1669323"/>
            <a:ext cx="3000574" cy="219294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258488" y="1669322"/>
            <a:ext cx="4090867" cy="1903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mk-MK" b="0" kern="0" dirty="0"/>
              <a:t>До</a:t>
            </a:r>
            <a:r>
              <a:rPr lang="hr-HR" b="0" kern="0" dirty="0"/>
              <a:t> 8 </a:t>
            </a:r>
            <a:r>
              <a:rPr lang="mk-MK" b="0" kern="0" dirty="0"/>
              <a:t>модули во едно куќиште</a:t>
            </a:r>
            <a:endParaRPr lang="hr-HR" b="0" kern="0" dirty="0"/>
          </a:p>
          <a:p>
            <a:r>
              <a:rPr lang="mk-MK" b="0" kern="0" dirty="0"/>
              <a:t>Простор за два акумулатори </a:t>
            </a:r>
            <a:r>
              <a:rPr lang="hr-HR" b="0" kern="0" dirty="0"/>
              <a:t>24Ah</a:t>
            </a:r>
          </a:p>
        </p:txBody>
      </p:sp>
    </p:spTree>
    <p:extLst>
      <p:ext uri="{BB962C8B-B14F-4D97-AF65-F5344CB8AC3E}">
        <p14:creationId xmlns:p14="http://schemas.microsoft.com/office/powerpoint/2010/main" val="869691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2352"/>
            <a:ext cx="8839200" cy="862608"/>
          </a:xfrm>
        </p:spPr>
        <p:txBody>
          <a:bodyPr/>
          <a:lstStyle/>
          <a:p>
            <a:r>
              <a:rPr lang="mk-MK" dirty="0"/>
              <a:t>Главна управувачка единица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44960"/>
            <a:ext cx="5770048" cy="4776192"/>
          </a:xfrm>
        </p:spPr>
        <p:txBody>
          <a:bodyPr/>
          <a:lstStyle/>
          <a:p>
            <a:r>
              <a:rPr lang="hr-HR" sz="2400" dirty="0"/>
              <a:t>FPMCPU </a:t>
            </a:r>
            <a:r>
              <a:rPr lang="mk-MK" sz="2400" dirty="0"/>
              <a:t>главна единица</a:t>
            </a:r>
            <a:r>
              <a:rPr lang="hr-HR" sz="2400" dirty="0"/>
              <a:t>, </a:t>
            </a:r>
            <a:r>
              <a:rPr lang="mk-MK" sz="2400" dirty="0"/>
              <a:t>со графички екран осетлив на допир</a:t>
            </a:r>
            <a:r>
              <a:rPr lang="hr-HR" sz="2400" dirty="0"/>
              <a:t>, </a:t>
            </a:r>
            <a:r>
              <a:rPr lang="mk-MK" sz="2400" dirty="0"/>
              <a:t>се спојува на </a:t>
            </a:r>
            <a:r>
              <a:rPr lang="hr-HR" sz="2400" dirty="0"/>
              <a:t>CANDRIVE </a:t>
            </a:r>
            <a:r>
              <a:rPr lang="mk-MK" sz="2400" dirty="0"/>
              <a:t>со модули</a:t>
            </a:r>
            <a:endParaRPr lang="hr-HR" sz="2400" dirty="0"/>
          </a:p>
          <a:p>
            <a:r>
              <a:rPr lang="mk-MK" sz="2400" dirty="0"/>
              <a:t>Можност за користење на два </a:t>
            </a:r>
            <a:r>
              <a:rPr lang="hr-HR" sz="2400" dirty="0"/>
              <a:t>CPU </a:t>
            </a:r>
            <a:r>
              <a:rPr lang="mk-MK" sz="2400" dirty="0"/>
              <a:t>модули за потполна редундантност</a:t>
            </a:r>
            <a:endParaRPr lang="hr-HR" sz="2400" dirty="0"/>
          </a:p>
          <a:p>
            <a:r>
              <a:rPr lang="mk-MK" sz="2400" dirty="0"/>
              <a:t>Монтажа на вратата од куќиштето</a:t>
            </a:r>
            <a:endParaRPr lang="hr-HR" sz="2400" dirty="0"/>
          </a:p>
          <a:p>
            <a:r>
              <a:rPr lang="hr-HR" sz="2400" dirty="0"/>
              <a:t>Ethernet </a:t>
            </a:r>
            <a:r>
              <a:rPr lang="mk-MK" sz="2400" dirty="0"/>
              <a:t>за мрежа и далечинско управување</a:t>
            </a:r>
            <a:endParaRPr lang="hr-HR" sz="2400" dirty="0"/>
          </a:p>
          <a:p>
            <a:r>
              <a:rPr lang="hr-HR" sz="2400" dirty="0"/>
              <a:t>RS485 </a:t>
            </a:r>
            <a:r>
              <a:rPr lang="mk-MK" sz="2400" dirty="0"/>
              <a:t>за издвоени тастатури</a:t>
            </a:r>
            <a:endParaRPr lang="hr-HR" sz="2400" dirty="0"/>
          </a:p>
          <a:p>
            <a:r>
              <a:rPr lang="hr-HR" sz="2400" dirty="0"/>
              <a:t>RS485 </a:t>
            </a:r>
            <a:r>
              <a:rPr lang="mk-MK" sz="2400" dirty="0"/>
              <a:t>со</a:t>
            </a:r>
            <a:r>
              <a:rPr lang="hr-HR" sz="2400" dirty="0"/>
              <a:t> Modbus </a:t>
            </a:r>
            <a:r>
              <a:rPr lang="mk-MK" sz="2400" dirty="0"/>
              <a:t>протокол за спојување на </a:t>
            </a:r>
            <a:r>
              <a:rPr lang="hr-HR" sz="2400" dirty="0"/>
              <a:t>BMS</a:t>
            </a:r>
          </a:p>
          <a:p>
            <a:r>
              <a:rPr lang="hr-HR" sz="2400" dirty="0"/>
              <a:t>Mini USB </a:t>
            </a:r>
            <a:r>
              <a:rPr lang="mk-MK" sz="2400" dirty="0"/>
              <a:t>и</a:t>
            </a:r>
            <a:r>
              <a:rPr lang="hr-HR" sz="2400" dirty="0"/>
              <a:t> RS232 </a:t>
            </a:r>
            <a:r>
              <a:rPr lang="mk-MK" sz="2400" dirty="0"/>
              <a:t>за програмирање</a:t>
            </a:r>
            <a:endParaRPr lang="hr-H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448" y="3933056"/>
            <a:ext cx="3221552" cy="192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1684893"/>
            <a:ext cx="3100744" cy="19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32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225266" y="832930"/>
            <a:ext cx="7010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mk-MK" sz="4000" b="0" dirty="0">
                <a:solidFill>
                  <a:srgbClr val="339966"/>
                </a:solidFill>
                <a:latin typeface="Arial" charset="0"/>
              </a:rPr>
              <a:t>Безбедносни (</a:t>
            </a:r>
            <a:r>
              <a:rPr lang="hr-HR" sz="4000" b="0" dirty="0">
                <a:solidFill>
                  <a:srgbClr val="339966"/>
                </a:solidFill>
                <a:latin typeface="Arial" charset="0"/>
              </a:rPr>
              <a:t>Safety) </a:t>
            </a:r>
            <a:r>
              <a:rPr lang="mk-MK" sz="4000" b="0" dirty="0">
                <a:solidFill>
                  <a:srgbClr val="339966"/>
                </a:solidFill>
                <a:latin typeface="Arial" charset="0"/>
              </a:rPr>
              <a:t>системи</a:t>
            </a:r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-4132178" y="59747"/>
            <a:ext cx="7162800" cy="357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>
              <a:spcBef>
                <a:spcPct val="20000"/>
              </a:spcBef>
              <a:buFont typeface="Wingdings" pitchFamily="2" charset="2"/>
              <a:buChar char="§"/>
            </a:pPr>
            <a:endParaRPr lang="en-GB" sz="3200" b="0" dirty="0">
              <a:latin typeface="Arial" charset="0"/>
            </a:endParaRPr>
          </a:p>
        </p:txBody>
      </p:sp>
      <p:grpSp>
        <p:nvGrpSpPr>
          <p:cNvPr id="5" name="Group 31">
            <a:extLst>
              <a:ext uri="{FF2B5EF4-FFF2-40B4-BE49-F238E27FC236}">
                <a16:creationId xmlns:a16="http://schemas.microsoft.com/office/drawing/2014/main" id="{227B1CF1-80AC-4A80-BB09-27C4DE0EA8F9}"/>
              </a:ext>
            </a:extLst>
          </p:cNvPr>
          <p:cNvGrpSpPr>
            <a:grpSpLocks/>
          </p:cNvGrpSpPr>
          <p:nvPr/>
        </p:nvGrpSpPr>
        <p:grpSpPr bwMode="auto">
          <a:xfrm>
            <a:off x="237113" y="4072259"/>
            <a:ext cx="3391505" cy="2376813"/>
            <a:chOff x="150384" y="4077072"/>
            <a:chExt cx="3391587" cy="2376264"/>
          </a:xfrm>
        </p:grpSpPr>
        <p:sp>
          <p:nvSpPr>
            <p:cNvPr id="6" name="Left-Right Arrow 96">
              <a:extLst>
                <a:ext uri="{FF2B5EF4-FFF2-40B4-BE49-F238E27FC236}">
                  <a16:creationId xmlns:a16="http://schemas.microsoft.com/office/drawing/2014/main" id="{384C9555-3AAA-4951-94DC-D45C38574583}"/>
                </a:ext>
              </a:extLst>
            </p:cNvPr>
            <p:cNvSpPr/>
            <p:nvPr/>
          </p:nvSpPr>
          <p:spPr>
            <a:xfrm rot="8739827">
              <a:off x="2378003" y="4372279"/>
              <a:ext cx="1131915" cy="385674"/>
            </a:xfrm>
            <a:prstGeom prst="leftRight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hr-HR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7" name="Group 27">
              <a:extLst>
                <a:ext uri="{FF2B5EF4-FFF2-40B4-BE49-F238E27FC236}">
                  <a16:creationId xmlns:a16="http://schemas.microsoft.com/office/drawing/2014/main" id="{A77DD8B8-4202-4774-94AF-3285513AF9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384" y="4077072"/>
              <a:ext cx="3391587" cy="2376264"/>
              <a:chOff x="150384" y="4077072"/>
              <a:chExt cx="3391587" cy="2376264"/>
            </a:xfrm>
          </p:grpSpPr>
          <p:sp>
            <p:nvSpPr>
              <p:cNvPr id="8" name="Oval 6">
                <a:extLst>
                  <a:ext uri="{FF2B5EF4-FFF2-40B4-BE49-F238E27FC236}">
                    <a16:creationId xmlns:a16="http://schemas.microsoft.com/office/drawing/2014/main" id="{4967448F-92B9-4994-8FEE-9CB244EC3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827" y="4077072"/>
                <a:ext cx="2520280" cy="2376264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hr-HR" altLang="sr-Latn-RS" sz="2400" b="1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54FD4F-4294-4A7B-8A10-4FBFC6445D52}"/>
                  </a:ext>
                </a:extLst>
              </p:cNvPr>
              <p:cNvSpPr txBox="1"/>
              <p:nvPr/>
            </p:nvSpPr>
            <p:spPr>
              <a:xfrm>
                <a:off x="150384" y="5964174"/>
                <a:ext cx="3391587" cy="46155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az-Cyrl-AZ" dirty="0">
                    <a:solidFill>
                      <a:srgbClr val="0091C4"/>
                    </a:solidFill>
                    <a:latin typeface="+mn-lt"/>
                  </a:rPr>
                  <a:t>Евакуациски разглас</a:t>
                </a:r>
              </a:p>
            </p:txBody>
          </p:sp>
          <p:pic>
            <p:nvPicPr>
              <p:cNvPr id="10" name="Picture 7" descr="Z:\All_Users_Public\Katrins Technical Support\Photos\Produktphotos\jpg's\sx2000_image.jpg">
                <a:extLst>
                  <a:ext uri="{FF2B5EF4-FFF2-40B4-BE49-F238E27FC236}">
                    <a16:creationId xmlns:a16="http://schemas.microsoft.com/office/drawing/2014/main" id="{09851473-0818-47C0-8EA4-907A074E38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507" y="4561567"/>
                <a:ext cx="1831526" cy="1414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1" name="Group 33">
            <a:extLst>
              <a:ext uri="{FF2B5EF4-FFF2-40B4-BE49-F238E27FC236}">
                <a16:creationId xmlns:a16="http://schemas.microsoft.com/office/drawing/2014/main" id="{AFBEF8AF-59E0-4533-8210-FB6D93517D61}"/>
              </a:ext>
            </a:extLst>
          </p:cNvPr>
          <p:cNvGrpSpPr>
            <a:grpSpLocks/>
          </p:cNvGrpSpPr>
          <p:nvPr/>
        </p:nvGrpSpPr>
        <p:grpSpPr bwMode="auto">
          <a:xfrm>
            <a:off x="5530704" y="4072260"/>
            <a:ext cx="3613296" cy="2428692"/>
            <a:chOff x="5444629" y="4077072"/>
            <a:chExt cx="3613119" cy="2428021"/>
          </a:xfrm>
        </p:grpSpPr>
        <p:sp>
          <p:nvSpPr>
            <p:cNvPr id="12" name="Left-Right Arrow 96">
              <a:extLst>
                <a:ext uri="{FF2B5EF4-FFF2-40B4-BE49-F238E27FC236}">
                  <a16:creationId xmlns:a16="http://schemas.microsoft.com/office/drawing/2014/main" id="{FB6D37E6-EB75-4D5D-A3AC-4FD28888D848}"/>
                </a:ext>
              </a:extLst>
            </p:cNvPr>
            <p:cNvSpPr/>
            <p:nvPr/>
          </p:nvSpPr>
          <p:spPr>
            <a:xfrm rot="12662057">
              <a:off x="5564713" y="4453206"/>
              <a:ext cx="1131832" cy="385656"/>
            </a:xfrm>
            <a:prstGeom prst="leftRight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hr-HR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3" name="Group 26">
              <a:extLst>
                <a:ext uri="{FF2B5EF4-FFF2-40B4-BE49-F238E27FC236}">
                  <a16:creationId xmlns:a16="http://schemas.microsoft.com/office/drawing/2014/main" id="{34137105-F93F-4653-BD30-43BB88A29A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44629" y="4077072"/>
              <a:ext cx="3613119" cy="2428021"/>
              <a:chOff x="5444629" y="4077072"/>
              <a:chExt cx="3613119" cy="2428021"/>
            </a:xfrm>
          </p:grpSpPr>
          <p:sp>
            <p:nvSpPr>
              <p:cNvPr id="14" name="Oval 4">
                <a:extLst>
                  <a:ext uri="{FF2B5EF4-FFF2-40B4-BE49-F238E27FC236}">
                    <a16:creationId xmlns:a16="http://schemas.microsoft.com/office/drawing/2014/main" id="{EED16F1A-5CB0-4FD9-9BDB-34281565A6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46122" y="4077072"/>
                <a:ext cx="2520280" cy="2376264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hr-HR" altLang="sr-Latn-RS" sz="2400" b="1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BED870B-B2D3-4BFA-B161-CECE7224E0C9}"/>
                  </a:ext>
                </a:extLst>
              </p:cNvPr>
              <p:cNvSpPr txBox="1"/>
              <p:nvPr/>
            </p:nvSpPr>
            <p:spPr>
              <a:xfrm>
                <a:off x="5444629" y="6043555"/>
                <a:ext cx="3613119" cy="46153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mk-MK" dirty="0">
                    <a:solidFill>
                      <a:srgbClr val="0091C4"/>
                    </a:solidFill>
                    <a:latin typeface="+mn-lt"/>
                  </a:rPr>
                  <a:t>Панично осветлување</a:t>
                </a:r>
                <a:endParaRPr lang="hr-HR" dirty="0">
                  <a:solidFill>
                    <a:srgbClr val="0091C4"/>
                  </a:solidFill>
                  <a:latin typeface="+mn-lt"/>
                </a:endParaRPr>
              </a:p>
            </p:txBody>
          </p:sp>
          <p:pic>
            <p:nvPicPr>
              <p:cNvPr id="16" name="Picture 17">
                <a:extLst>
                  <a:ext uri="{FF2B5EF4-FFF2-40B4-BE49-F238E27FC236}">
                    <a16:creationId xmlns:a16="http://schemas.microsoft.com/office/drawing/2014/main" id="{A8D20632-B69E-422F-9A42-21354817E0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9159" y="4645924"/>
                <a:ext cx="1440849" cy="1329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" name="Group 29">
            <a:extLst>
              <a:ext uri="{FF2B5EF4-FFF2-40B4-BE49-F238E27FC236}">
                <a16:creationId xmlns:a16="http://schemas.microsoft.com/office/drawing/2014/main" id="{81BA3943-4280-4FDC-AF55-8F48DD9A41F7}"/>
              </a:ext>
            </a:extLst>
          </p:cNvPr>
          <p:cNvGrpSpPr>
            <a:grpSpLocks/>
          </p:cNvGrpSpPr>
          <p:nvPr/>
        </p:nvGrpSpPr>
        <p:grpSpPr bwMode="auto">
          <a:xfrm>
            <a:off x="256466" y="728984"/>
            <a:ext cx="3371850" cy="3149779"/>
            <a:chOff x="171192" y="733014"/>
            <a:chExt cx="3371607" cy="3149863"/>
          </a:xfrm>
        </p:grpSpPr>
        <p:sp>
          <p:nvSpPr>
            <p:cNvPr id="18" name="Left-Right Arrow 96">
              <a:extLst>
                <a:ext uri="{FF2B5EF4-FFF2-40B4-BE49-F238E27FC236}">
                  <a16:creationId xmlns:a16="http://schemas.microsoft.com/office/drawing/2014/main" id="{7DB3A42B-6C36-4510-BBAD-48C17835A454}"/>
                </a:ext>
              </a:extLst>
            </p:cNvPr>
            <p:cNvSpPr/>
            <p:nvPr/>
          </p:nvSpPr>
          <p:spPr>
            <a:xfrm rot="12662057">
              <a:off x="2410993" y="2455498"/>
              <a:ext cx="1131806" cy="384185"/>
            </a:xfrm>
            <a:prstGeom prst="leftRight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hr-HR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19" name="Group 24">
              <a:extLst>
                <a:ext uri="{FF2B5EF4-FFF2-40B4-BE49-F238E27FC236}">
                  <a16:creationId xmlns:a16="http://schemas.microsoft.com/office/drawing/2014/main" id="{74802638-2BE6-4130-93C0-C99ACD5D5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192" y="733014"/>
              <a:ext cx="2520280" cy="3149863"/>
              <a:chOff x="171192" y="733014"/>
              <a:chExt cx="2520280" cy="3149863"/>
            </a:xfrm>
          </p:grpSpPr>
          <p:sp>
            <p:nvSpPr>
              <p:cNvPr id="20" name="Oval 5">
                <a:extLst>
                  <a:ext uri="{FF2B5EF4-FFF2-40B4-BE49-F238E27FC236}">
                    <a16:creationId xmlns:a16="http://schemas.microsoft.com/office/drawing/2014/main" id="{22D10065-6226-4EA0-AFA6-529C6C1E52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192" y="733014"/>
                <a:ext cx="2520280" cy="2376264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hr-HR" altLang="sr-Latn-RS" sz="2400" b="1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7064C32-F5D2-4EFE-880C-98F2674CD7A0}"/>
                  </a:ext>
                </a:extLst>
              </p:cNvPr>
              <p:cNvSpPr txBox="1"/>
              <p:nvPr/>
            </p:nvSpPr>
            <p:spPr>
              <a:xfrm>
                <a:off x="444222" y="2682516"/>
                <a:ext cx="2139795" cy="120036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dirty="0">
                    <a:solidFill>
                      <a:srgbClr val="0091C4"/>
                    </a:solidFill>
                    <a:latin typeface="+mn-lt"/>
                  </a:rPr>
                  <a:t>Дојава на присуство на гасови</a:t>
                </a:r>
              </a:p>
            </p:txBody>
          </p:sp>
          <p:pic>
            <p:nvPicPr>
              <p:cNvPr id="22" name="Picture 18">
                <a:extLst>
                  <a:ext uri="{FF2B5EF4-FFF2-40B4-BE49-F238E27FC236}">
                    <a16:creationId xmlns:a16="http://schemas.microsoft.com/office/drawing/2014/main" id="{14BE63F9-1EB3-4E6C-A998-728949832A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252" y="1253158"/>
                <a:ext cx="1983448" cy="13755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3" name="Group 30">
            <a:extLst>
              <a:ext uri="{FF2B5EF4-FFF2-40B4-BE49-F238E27FC236}">
                <a16:creationId xmlns:a16="http://schemas.microsoft.com/office/drawing/2014/main" id="{FC31A807-EC6D-4302-AF4F-FA4A5C697CC4}"/>
              </a:ext>
            </a:extLst>
          </p:cNvPr>
          <p:cNvGrpSpPr>
            <a:grpSpLocks/>
          </p:cNvGrpSpPr>
          <p:nvPr/>
        </p:nvGrpSpPr>
        <p:grpSpPr bwMode="auto">
          <a:xfrm>
            <a:off x="5676191" y="721047"/>
            <a:ext cx="3376612" cy="2419052"/>
            <a:chOff x="5589920" y="725821"/>
            <a:chExt cx="3376482" cy="2418390"/>
          </a:xfrm>
        </p:grpSpPr>
        <p:sp>
          <p:nvSpPr>
            <p:cNvPr id="24" name="Left-Right Arrow 96">
              <a:extLst>
                <a:ext uri="{FF2B5EF4-FFF2-40B4-BE49-F238E27FC236}">
                  <a16:creationId xmlns:a16="http://schemas.microsoft.com/office/drawing/2014/main" id="{9025E928-EEC1-463A-9289-86749A51D9A3}"/>
                </a:ext>
              </a:extLst>
            </p:cNvPr>
            <p:cNvSpPr/>
            <p:nvPr/>
          </p:nvSpPr>
          <p:spPr>
            <a:xfrm rot="8739827">
              <a:off x="5589920" y="2533488"/>
              <a:ext cx="1131843" cy="384070"/>
            </a:xfrm>
            <a:prstGeom prst="leftRight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hr-HR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25" name="Group 25">
              <a:extLst>
                <a:ext uri="{FF2B5EF4-FFF2-40B4-BE49-F238E27FC236}">
                  <a16:creationId xmlns:a16="http://schemas.microsoft.com/office/drawing/2014/main" id="{ED3F3F8A-A66A-4AB9-8172-3712A3D46F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6122" y="725821"/>
              <a:ext cx="2520280" cy="2418390"/>
              <a:chOff x="6446122" y="725821"/>
              <a:chExt cx="2520280" cy="2418390"/>
            </a:xfrm>
          </p:grpSpPr>
          <p:sp>
            <p:nvSpPr>
              <p:cNvPr id="26" name="Oval 3">
                <a:extLst>
                  <a:ext uri="{FF2B5EF4-FFF2-40B4-BE49-F238E27FC236}">
                    <a16:creationId xmlns:a16="http://schemas.microsoft.com/office/drawing/2014/main" id="{3A8B7525-60B5-4042-AC4E-D6E3371F3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46122" y="725821"/>
                <a:ext cx="2520280" cy="2376264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hr-HR" altLang="sr-Latn-RS" sz="2400" b="1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55C92C7-2A99-40E8-AA08-453EB6BC4793}"/>
                  </a:ext>
                </a:extLst>
              </p:cNvPr>
              <p:cNvSpPr txBox="1"/>
              <p:nvPr/>
            </p:nvSpPr>
            <p:spPr>
              <a:xfrm>
                <a:off x="6618776" y="2682672"/>
                <a:ext cx="2198209" cy="46153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az-Cyrl-AZ" dirty="0">
                    <a:solidFill>
                      <a:srgbClr val="0091C4"/>
                    </a:solidFill>
                    <a:latin typeface="+mn-lt"/>
                  </a:rPr>
                  <a:t>Оддимување</a:t>
                </a:r>
              </a:p>
            </p:txBody>
          </p:sp>
          <p:pic>
            <p:nvPicPr>
              <p:cNvPr id="28" name="Picture 3" descr="C:\Users\pmf4\AppData\Local\Microsoft\Windows\Temporary Internet Files\Content.Outlook\O4PQSI2R\Für_Jan_5.jpg">
                <a:extLst>
                  <a:ext uri="{FF2B5EF4-FFF2-40B4-BE49-F238E27FC236}">
                    <a16:creationId xmlns:a16="http://schemas.microsoft.com/office/drawing/2014/main" id="{CAB92B78-BD04-4325-997A-C87F74EC0B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62" t="4443" r="15562" b="2679"/>
              <a:stretch>
                <a:fillRect/>
              </a:stretch>
            </p:blipFill>
            <p:spPr bwMode="auto">
              <a:xfrm>
                <a:off x="7567085" y="1430460"/>
                <a:ext cx="1184363" cy="1120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Grafik 6" descr="100721_Geze_id Nr Rauchabzug_003.jpg">
                <a:extLst>
                  <a:ext uri="{FF2B5EF4-FFF2-40B4-BE49-F238E27FC236}">
                    <a16:creationId xmlns:a16="http://schemas.microsoft.com/office/drawing/2014/main" id="{8680492B-BFB0-4358-A995-E5A3D4830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8181" y="1287840"/>
                <a:ext cx="908297" cy="1260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0" name="Group 28">
            <a:extLst>
              <a:ext uri="{FF2B5EF4-FFF2-40B4-BE49-F238E27FC236}">
                <a16:creationId xmlns:a16="http://schemas.microsoft.com/office/drawing/2014/main" id="{DE9930A1-63E3-4AFB-AD51-D0837333F7D2}"/>
              </a:ext>
            </a:extLst>
          </p:cNvPr>
          <p:cNvGrpSpPr>
            <a:grpSpLocks/>
          </p:cNvGrpSpPr>
          <p:nvPr/>
        </p:nvGrpSpPr>
        <p:grpSpPr bwMode="auto">
          <a:xfrm>
            <a:off x="3218741" y="2359347"/>
            <a:ext cx="2808287" cy="2664673"/>
            <a:chOff x="3132823" y="2364294"/>
            <a:chExt cx="2808312" cy="2664296"/>
          </a:xfrm>
        </p:grpSpPr>
        <p:sp>
          <p:nvSpPr>
            <p:cNvPr id="31" name="Oval 1">
              <a:extLst>
                <a:ext uri="{FF2B5EF4-FFF2-40B4-BE49-F238E27FC236}">
                  <a16:creationId xmlns:a16="http://schemas.microsoft.com/office/drawing/2014/main" id="{5F57C0BB-EAE0-4191-BD16-19B76BB81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823" y="2364294"/>
              <a:ext cx="2808312" cy="2664296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hr-HR" altLang="sr-Latn-RS" sz="24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21817E-047A-4FF9-8B10-15B4E565652B}"/>
                </a:ext>
              </a:extLst>
            </p:cNvPr>
            <p:cNvSpPr txBox="1"/>
            <p:nvPr/>
          </p:nvSpPr>
          <p:spPr>
            <a:xfrm>
              <a:off x="3183427" y="4534099"/>
              <a:ext cx="2686465" cy="461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az-Cyrl-AZ" dirty="0">
                  <a:solidFill>
                    <a:srgbClr val="0091C4"/>
                  </a:solidFill>
                  <a:latin typeface="+mn-lt"/>
                </a:rPr>
                <a:t>Дојава на пожар</a:t>
              </a:r>
            </a:p>
          </p:txBody>
        </p:sp>
        <p:pic>
          <p:nvPicPr>
            <p:cNvPr id="33" name="Picture 1">
              <a:extLst>
                <a:ext uri="{FF2B5EF4-FFF2-40B4-BE49-F238E27FC236}">
                  <a16:creationId xmlns:a16="http://schemas.microsoft.com/office/drawing/2014/main" id="{C2E3A809-3DC9-48D9-A189-9D28DB2429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6" t="6328" r="23280" b="12775"/>
            <a:stretch>
              <a:fillRect/>
            </a:stretch>
          </p:blipFill>
          <p:spPr bwMode="auto">
            <a:xfrm>
              <a:off x="3229814" y="3464518"/>
              <a:ext cx="655462" cy="640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F0C2CCEE-A59C-4927-AE14-E986B99F3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7545" y="3414995"/>
              <a:ext cx="925035" cy="562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1">
              <a:extLst>
                <a:ext uri="{FF2B5EF4-FFF2-40B4-BE49-F238E27FC236}">
                  <a16:creationId xmlns:a16="http://schemas.microsoft.com/office/drawing/2014/main" id="{2BB984FF-6C2F-413B-930F-A559A391F3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8618" y="2781282"/>
              <a:ext cx="1092857" cy="152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839200" cy="862608"/>
          </a:xfrm>
        </p:spPr>
        <p:txBody>
          <a:bodyPr/>
          <a:lstStyle/>
          <a:p>
            <a:r>
              <a:rPr lang="mk-MK" dirty="0"/>
              <a:t>Опции за модули на преден панел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72816"/>
            <a:ext cx="6075784" cy="4704184"/>
          </a:xfrm>
        </p:spPr>
        <p:txBody>
          <a:bodyPr/>
          <a:lstStyle/>
          <a:p>
            <a:r>
              <a:rPr lang="hr-HR" sz="2400" dirty="0"/>
              <a:t>FPMLED </a:t>
            </a:r>
            <a:r>
              <a:rPr lang="mk-MK" sz="2400" dirty="0"/>
              <a:t>модул со </a:t>
            </a:r>
            <a:r>
              <a:rPr lang="hr-HR" sz="2400" dirty="0"/>
              <a:t>50 </a:t>
            </a:r>
            <a:r>
              <a:rPr lang="mk-MK" sz="2400" dirty="0" err="1"/>
              <a:t>програмибилни</a:t>
            </a:r>
            <a:r>
              <a:rPr lang="mk-MK" sz="2400" dirty="0"/>
              <a:t> </a:t>
            </a:r>
            <a:r>
              <a:rPr lang="hr-HR" sz="2400" dirty="0"/>
              <a:t>LED </a:t>
            </a:r>
            <a:r>
              <a:rPr lang="mk-MK" sz="2400" dirty="0"/>
              <a:t>светилки</a:t>
            </a:r>
            <a:endParaRPr lang="hr-HR" sz="2400" dirty="0"/>
          </a:p>
          <a:p>
            <a:r>
              <a:rPr lang="mk-MK" sz="2400" dirty="0"/>
              <a:t>Моментална сигнализација на состојба на зони, детектори</a:t>
            </a:r>
            <a:r>
              <a:rPr lang="hr-HR" sz="2400" dirty="0"/>
              <a:t>…</a:t>
            </a:r>
          </a:p>
          <a:p>
            <a:r>
              <a:rPr lang="mk-MK" sz="2400" dirty="0"/>
              <a:t>Се спојува на </a:t>
            </a:r>
            <a:r>
              <a:rPr lang="hr-HR" sz="2400" dirty="0"/>
              <a:t>CANDRIVE </a:t>
            </a:r>
            <a:r>
              <a:rPr lang="mk-MK" sz="2400" dirty="0"/>
              <a:t>или модулот над него на вратата</a:t>
            </a:r>
            <a:endParaRPr lang="hr-HR" sz="2400" dirty="0"/>
          </a:p>
          <a:p>
            <a:r>
              <a:rPr lang="hr-HR" sz="2400" dirty="0"/>
              <a:t>FPMLEDPRN </a:t>
            </a:r>
            <a:r>
              <a:rPr lang="mk-MK" sz="2400" dirty="0"/>
              <a:t>модул кој покрај </a:t>
            </a:r>
            <a:r>
              <a:rPr lang="hr-HR" sz="2400" dirty="0"/>
              <a:t>50 LED </a:t>
            </a:r>
            <a:r>
              <a:rPr lang="mk-MK" sz="2400" dirty="0"/>
              <a:t>светилки има вграден принтер</a:t>
            </a:r>
            <a:endParaRPr lang="hr-HR" sz="2400" dirty="0"/>
          </a:p>
          <a:p>
            <a:r>
              <a:rPr lang="mk-MK" sz="2400" dirty="0"/>
              <a:t>Ма моментален испис на сите настани</a:t>
            </a:r>
            <a:endParaRPr lang="hr-HR" sz="2400" dirty="0"/>
          </a:p>
          <a:p>
            <a:r>
              <a:rPr lang="hr-HR" sz="2400" dirty="0"/>
              <a:t>FPMNUL </a:t>
            </a:r>
            <a:r>
              <a:rPr lang="mk-MK" sz="2400" dirty="0"/>
              <a:t>празен модул ако нема потреба од дополнителна сигнализација</a:t>
            </a:r>
            <a:endParaRPr lang="hr-HR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700808"/>
            <a:ext cx="2202525" cy="1423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879" y="3263616"/>
            <a:ext cx="2173134" cy="14462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4849351"/>
            <a:ext cx="2244597" cy="145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26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839200" cy="646584"/>
          </a:xfrm>
        </p:spPr>
        <p:txBody>
          <a:bodyPr/>
          <a:lstStyle/>
          <a:p>
            <a:r>
              <a:rPr lang="mk-MK" dirty="0"/>
              <a:t>Основни </a:t>
            </a:r>
            <a:r>
              <a:rPr lang="hr-HR" dirty="0"/>
              <a:t>CANDRIVE </a:t>
            </a:r>
            <a:r>
              <a:rPr lang="mk-MK" dirty="0"/>
              <a:t>модули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92" y="1344104"/>
            <a:ext cx="6332808" cy="4776192"/>
          </a:xfrm>
        </p:spPr>
        <p:txBody>
          <a:bodyPr/>
          <a:lstStyle/>
          <a:p>
            <a:r>
              <a:rPr lang="hr-HR" sz="2400" dirty="0"/>
              <a:t>IFM24160 </a:t>
            </a:r>
            <a:r>
              <a:rPr lang="mk-MK" sz="2400" dirty="0" err="1"/>
              <a:t>Напоен</a:t>
            </a:r>
            <a:r>
              <a:rPr lang="mk-MK" sz="2400" dirty="0"/>
              <a:t> модул </a:t>
            </a:r>
            <a:r>
              <a:rPr lang="hr-HR" sz="2400" dirty="0"/>
              <a:t>4A </a:t>
            </a:r>
            <a:r>
              <a:rPr lang="mk-MK" sz="2400" dirty="0"/>
              <a:t>со полнач за батерии </a:t>
            </a:r>
            <a:r>
              <a:rPr lang="hr-HR" sz="2400" dirty="0"/>
              <a:t>1.5A</a:t>
            </a:r>
          </a:p>
          <a:p>
            <a:r>
              <a:rPr lang="mk-MK" sz="2400" dirty="0"/>
              <a:t>Два надгледувани излези и </a:t>
            </a:r>
            <a:r>
              <a:rPr lang="hr-HR" sz="2400" dirty="0"/>
              <a:t>1 </a:t>
            </a:r>
            <a:r>
              <a:rPr lang="mk-MK" sz="2400" dirty="0"/>
              <a:t>релеен </a:t>
            </a:r>
            <a:r>
              <a:rPr lang="hr-HR" sz="2400" dirty="0"/>
              <a:t>(</a:t>
            </a:r>
            <a:r>
              <a:rPr lang="mk-MK" sz="2400" dirty="0"/>
              <a:t>аларм, грешка, </a:t>
            </a:r>
            <a:r>
              <a:rPr lang="hr-HR" sz="2400" dirty="0"/>
              <a:t>AUX)</a:t>
            </a:r>
          </a:p>
          <a:p>
            <a:r>
              <a:rPr lang="mk-MK" sz="2400" dirty="0"/>
              <a:t>До</a:t>
            </a:r>
            <a:r>
              <a:rPr lang="hr-HR" sz="2400" dirty="0"/>
              <a:t> 4 </a:t>
            </a:r>
            <a:r>
              <a:rPr lang="mk-MK" sz="2400" dirty="0"/>
              <a:t>напојувања по централа</a:t>
            </a:r>
          </a:p>
          <a:p>
            <a:pPr>
              <a:lnSpc>
                <a:spcPts val="1900"/>
              </a:lnSpc>
              <a:spcAft>
                <a:spcPts val="0"/>
              </a:spcAft>
            </a:pPr>
            <a:endParaRPr lang="mk-MK" sz="2400" dirty="0"/>
          </a:p>
          <a:p>
            <a:r>
              <a:rPr lang="hr-HR" sz="2400" dirty="0"/>
              <a:t>IFM2L </a:t>
            </a:r>
            <a:r>
              <a:rPr lang="mk-MK" sz="2400" dirty="0"/>
              <a:t>модул со две </a:t>
            </a:r>
            <a:r>
              <a:rPr lang="mk-MK" sz="2400" dirty="0" err="1"/>
              <a:t>адресабилни</a:t>
            </a:r>
            <a:r>
              <a:rPr lang="mk-MK" sz="2400" dirty="0"/>
              <a:t> јамки</a:t>
            </a:r>
            <a:endParaRPr lang="hr-HR" sz="2400" dirty="0"/>
          </a:p>
          <a:p>
            <a:r>
              <a:rPr lang="hr-HR" sz="2400" dirty="0"/>
              <a:t>Step-up </a:t>
            </a:r>
            <a:r>
              <a:rPr lang="mk-MK" sz="2400" dirty="0"/>
              <a:t>напојување за секоја јамка</a:t>
            </a:r>
            <a:r>
              <a:rPr lang="hr-HR" sz="2400" dirty="0"/>
              <a:t> (</a:t>
            </a:r>
            <a:r>
              <a:rPr lang="mk-MK" sz="2400" dirty="0"/>
              <a:t>приспособување на напојувањето на должината на јамката и </a:t>
            </a:r>
            <a:r>
              <a:rPr lang="mk-MK" sz="2400" dirty="0" err="1"/>
              <a:t>алармната</a:t>
            </a:r>
            <a:r>
              <a:rPr lang="mk-MK" sz="2400" dirty="0"/>
              <a:t> состојба</a:t>
            </a:r>
            <a:r>
              <a:rPr lang="hr-HR" sz="2400" dirty="0"/>
              <a:t>)</a:t>
            </a:r>
          </a:p>
          <a:p>
            <a:r>
              <a:rPr lang="mk-MK" sz="2400" dirty="0"/>
              <a:t>До</a:t>
            </a:r>
            <a:r>
              <a:rPr lang="hr-HR" sz="2400" dirty="0"/>
              <a:t> 8 IFM2L </a:t>
            </a:r>
            <a:r>
              <a:rPr lang="mk-MK" sz="2400" dirty="0"/>
              <a:t>модули по централа</a:t>
            </a:r>
            <a:endParaRPr lang="hr-HR" sz="2400" dirty="0"/>
          </a:p>
          <a:p>
            <a:r>
              <a:rPr lang="hr-HR" sz="2400" dirty="0"/>
              <a:t>240 </a:t>
            </a:r>
            <a:r>
              <a:rPr lang="mk-MK" sz="2400" dirty="0"/>
              <a:t>адреса по јамка</a:t>
            </a:r>
            <a:endParaRPr lang="hr-HR" sz="2400" dirty="0"/>
          </a:p>
          <a:p>
            <a:endParaRPr lang="hr-HR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1700808"/>
            <a:ext cx="2843808" cy="1461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979" y="5229200"/>
            <a:ext cx="3382525" cy="80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72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70953"/>
            <a:ext cx="8839200" cy="718592"/>
          </a:xfrm>
        </p:spPr>
        <p:txBody>
          <a:bodyPr/>
          <a:lstStyle/>
          <a:p>
            <a:r>
              <a:rPr lang="mk-MK" dirty="0"/>
              <a:t>Излезни модули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56792"/>
            <a:ext cx="5571728" cy="4920208"/>
          </a:xfrm>
        </p:spPr>
        <p:txBody>
          <a:bodyPr/>
          <a:lstStyle/>
          <a:p>
            <a:r>
              <a:rPr lang="hr-HR" sz="2200" dirty="0"/>
              <a:t>IFM4R </a:t>
            </a:r>
            <a:r>
              <a:rPr lang="mk-MK" sz="2200" dirty="0"/>
              <a:t>модул со </a:t>
            </a:r>
            <a:r>
              <a:rPr lang="hr-HR" sz="2200" dirty="0"/>
              <a:t>4 </a:t>
            </a:r>
            <a:r>
              <a:rPr lang="mk-MK" sz="2200" dirty="0" err="1"/>
              <a:t>релеа</a:t>
            </a:r>
            <a:r>
              <a:rPr lang="hr-HR" sz="2200" dirty="0"/>
              <a:t>5A@30V</a:t>
            </a:r>
          </a:p>
          <a:p>
            <a:r>
              <a:rPr lang="mk-MK" sz="2200" dirty="0"/>
              <a:t>До </a:t>
            </a:r>
            <a:r>
              <a:rPr lang="hr-HR" sz="2200" dirty="0"/>
              <a:t>16 IFM4R </a:t>
            </a:r>
            <a:r>
              <a:rPr lang="mk-MK" sz="2200" dirty="0"/>
              <a:t>модули по централа</a:t>
            </a:r>
            <a:endParaRPr lang="hr-HR" sz="2200" dirty="0"/>
          </a:p>
          <a:p>
            <a:endParaRPr lang="hr-HR" sz="2200" dirty="0"/>
          </a:p>
          <a:p>
            <a:r>
              <a:rPr lang="hr-HR" sz="2200" dirty="0"/>
              <a:t>IFM4IO </a:t>
            </a:r>
            <a:r>
              <a:rPr lang="mk-MK" sz="2200" dirty="0"/>
              <a:t>модул со </a:t>
            </a:r>
            <a:r>
              <a:rPr lang="hr-HR" sz="2200" dirty="0"/>
              <a:t>4 I/O </a:t>
            </a:r>
            <a:r>
              <a:rPr lang="mk-MK" sz="2200" dirty="0"/>
              <a:t>канали</a:t>
            </a:r>
            <a:endParaRPr lang="hr-HR" sz="2200" dirty="0"/>
          </a:p>
          <a:p>
            <a:r>
              <a:rPr lang="hr-HR" sz="2200" dirty="0"/>
              <a:t>I/O </a:t>
            </a:r>
            <a:r>
              <a:rPr lang="mk-MK" sz="2200" dirty="0"/>
              <a:t>може да биде: надгледуван излез </a:t>
            </a:r>
            <a:r>
              <a:rPr lang="hr-HR" sz="2200" dirty="0"/>
              <a:t>1A, </a:t>
            </a:r>
            <a:r>
              <a:rPr lang="mk-MK" sz="2200" dirty="0"/>
              <a:t>надгледуван влез</a:t>
            </a:r>
            <a:r>
              <a:rPr lang="hr-HR" sz="2200" dirty="0"/>
              <a:t>, </a:t>
            </a:r>
            <a:r>
              <a:rPr lang="mk-MK" sz="2200" dirty="0"/>
              <a:t>влез за конвенционална зона или </a:t>
            </a:r>
            <a:r>
              <a:rPr lang="hr-HR" sz="2200" dirty="0"/>
              <a:t>4-20 mA </a:t>
            </a:r>
            <a:r>
              <a:rPr lang="mk-MK" sz="2200" dirty="0"/>
              <a:t>влез</a:t>
            </a:r>
            <a:endParaRPr lang="hr-HR" sz="2200" dirty="0"/>
          </a:p>
          <a:p>
            <a:r>
              <a:rPr lang="mk-MK" sz="2200" dirty="0"/>
              <a:t>До</a:t>
            </a:r>
            <a:r>
              <a:rPr lang="hr-HR" sz="2200" dirty="0"/>
              <a:t> 16 IFM4IO </a:t>
            </a:r>
            <a:r>
              <a:rPr lang="mk-MK" sz="2200" dirty="0"/>
              <a:t>модули по централа</a:t>
            </a:r>
            <a:endParaRPr lang="hr-HR" sz="2200" dirty="0"/>
          </a:p>
          <a:p>
            <a:endParaRPr lang="hr-HR" sz="2200" dirty="0"/>
          </a:p>
          <a:p>
            <a:r>
              <a:rPr lang="hr-HR" sz="2200" dirty="0"/>
              <a:t>IFM16IO </a:t>
            </a:r>
            <a:r>
              <a:rPr lang="mk-MK" sz="2200" dirty="0"/>
              <a:t>модул со</a:t>
            </a:r>
            <a:r>
              <a:rPr lang="hr-HR" sz="2200" dirty="0"/>
              <a:t>16 IO </a:t>
            </a:r>
            <a:r>
              <a:rPr lang="mk-MK" sz="2200" dirty="0"/>
              <a:t>канали со </a:t>
            </a:r>
            <a:r>
              <a:rPr lang="hr-HR" sz="2200" dirty="0"/>
              <a:t>16 </a:t>
            </a:r>
            <a:r>
              <a:rPr lang="mk-MK" sz="2200" dirty="0"/>
              <a:t>дигитални влезови или излези</a:t>
            </a:r>
            <a:endParaRPr lang="hr-HR" sz="2200" dirty="0"/>
          </a:p>
          <a:p>
            <a:r>
              <a:rPr lang="mk-MK" sz="2200" dirty="0"/>
              <a:t>До </a:t>
            </a:r>
            <a:r>
              <a:rPr lang="hr-HR" sz="2200" dirty="0"/>
              <a:t>4 IFM16IO </a:t>
            </a:r>
            <a:r>
              <a:rPr lang="mk-MK" sz="2200" dirty="0"/>
              <a:t>по централа</a:t>
            </a:r>
            <a:endParaRPr lang="hr-HR" sz="2200" dirty="0"/>
          </a:p>
          <a:p>
            <a:endParaRPr lang="hr-HR" sz="2200" dirty="0"/>
          </a:p>
          <a:p>
            <a:endParaRPr lang="hr-HR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662446"/>
            <a:ext cx="3567519" cy="931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3465427"/>
            <a:ext cx="3574618" cy="840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5229200"/>
            <a:ext cx="3534084" cy="86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10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839200" cy="934616"/>
          </a:xfrm>
        </p:spPr>
        <p:txBody>
          <a:bodyPr/>
          <a:lstStyle/>
          <a:p>
            <a:r>
              <a:rPr lang="mk-MK" dirty="0"/>
              <a:t>Комуникациски модули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1772816"/>
            <a:ext cx="5139680" cy="4704184"/>
          </a:xfrm>
        </p:spPr>
        <p:txBody>
          <a:bodyPr/>
          <a:lstStyle/>
          <a:p>
            <a:r>
              <a:rPr lang="hr-HR" sz="2000" dirty="0"/>
              <a:t>IFMDIAL </a:t>
            </a:r>
            <a:r>
              <a:rPr lang="mk-MK" sz="2000" dirty="0"/>
              <a:t>модул за </a:t>
            </a:r>
            <a:r>
              <a:rPr lang="hr-HR" sz="2000" dirty="0"/>
              <a:t>PSTN </a:t>
            </a:r>
            <a:r>
              <a:rPr lang="mk-MK" sz="2000" dirty="0"/>
              <a:t>или </a:t>
            </a:r>
            <a:r>
              <a:rPr lang="hr-HR" sz="2000" dirty="0"/>
              <a:t>GPRS </a:t>
            </a:r>
            <a:r>
              <a:rPr lang="mk-MK" sz="2000" dirty="0"/>
              <a:t>дојава</a:t>
            </a:r>
            <a:r>
              <a:rPr lang="hr-HR" sz="2000" dirty="0"/>
              <a:t> – </a:t>
            </a:r>
            <a:r>
              <a:rPr lang="mk-MK" sz="2000" dirty="0"/>
              <a:t>дигитална, гласовна и </a:t>
            </a:r>
            <a:r>
              <a:rPr lang="hr-HR" sz="2000" dirty="0"/>
              <a:t>SMS</a:t>
            </a:r>
          </a:p>
          <a:p>
            <a:r>
              <a:rPr lang="mk-MK" sz="2000" dirty="0"/>
              <a:t>Еден модул по централа</a:t>
            </a:r>
            <a:endParaRPr lang="hr-HR" sz="2000" dirty="0"/>
          </a:p>
          <a:p>
            <a:endParaRPr lang="hr-HR" sz="2000" dirty="0"/>
          </a:p>
          <a:p>
            <a:r>
              <a:rPr lang="hr-HR" sz="2000" dirty="0"/>
              <a:t>IFMLAN TCP/IP Ethernet </a:t>
            </a:r>
            <a:r>
              <a:rPr lang="mk-MK" sz="2000" dirty="0"/>
              <a:t>модул</a:t>
            </a:r>
            <a:endParaRPr lang="hr-HR" sz="2000" dirty="0"/>
          </a:p>
          <a:p>
            <a:r>
              <a:rPr lang="hr-HR" sz="2000" dirty="0"/>
              <a:t>Web server, e-mail, </a:t>
            </a:r>
            <a:r>
              <a:rPr lang="mk-MK" sz="2000" dirty="0"/>
              <a:t>спојување на </a:t>
            </a:r>
            <a:r>
              <a:rPr lang="hr-HR" sz="2000" dirty="0"/>
              <a:t>IP ONVIF </a:t>
            </a:r>
            <a:r>
              <a:rPr lang="mk-MK" sz="2000" dirty="0"/>
              <a:t>камери</a:t>
            </a:r>
            <a:r>
              <a:rPr lang="hr-HR" sz="2000" dirty="0"/>
              <a:t>, SIA-IP </a:t>
            </a:r>
            <a:r>
              <a:rPr lang="mk-MK" sz="2000" dirty="0"/>
              <a:t>комуникација</a:t>
            </a:r>
            <a:endParaRPr lang="hr-HR" sz="2000" dirty="0"/>
          </a:p>
          <a:p>
            <a:r>
              <a:rPr lang="mk-MK" sz="2000" dirty="0"/>
              <a:t>Еден модул по централа</a:t>
            </a:r>
            <a:endParaRPr lang="hr-HR" sz="2000" dirty="0"/>
          </a:p>
          <a:p>
            <a:endParaRPr lang="hr-HR" sz="2000" dirty="0"/>
          </a:p>
          <a:p>
            <a:r>
              <a:rPr lang="hr-HR" sz="2000" dirty="0"/>
              <a:t>IFMNET Hornet </a:t>
            </a:r>
            <a:r>
              <a:rPr lang="mk-MK" sz="2000" dirty="0"/>
              <a:t>модул за вмрежување на повеќе централи</a:t>
            </a:r>
            <a:r>
              <a:rPr lang="hr-HR" sz="2000" dirty="0"/>
              <a:t>, </a:t>
            </a:r>
            <a:r>
              <a:rPr lang="mk-MK" sz="2000" dirty="0"/>
              <a:t>до </a:t>
            </a:r>
            <a:r>
              <a:rPr lang="hr-HR" sz="2000" dirty="0"/>
              <a:t>48 </a:t>
            </a:r>
            <a:r>
              <a:rPr lang="mk-MK" sz="2000" dirty="0"/>
              <a:t>централи во мрежа</a:t>
            </a:r>
            <a:endParaRPr lang="hr-HR" sz="2000" dirty="0"/>
          </a:p>
          <a:p>
            <a:r>
              <a:rPr lang="hr-HR" sz="2000" dirty="0"/>
              <a:t>2 x RS485 </a:t>
            </a:r>
            <a:r>
              <a:rPr lang="mk-MK" sz="2000" dirty="0"/>
              <a:t>до</a:t>
            </a:r>
            <a:r>
              <a:rPr lang="hr-HR" sz="2000" dirty="0"/>
              <a:t> 512 kb, 12V </a:t>
            </a:r>
            <a:r>
              <a:rPr lang="mk-MK" sz="2000" dirty="0"/>
              <a:t>за евентуален конвертор на оптика</a:t>
            </a:r>
            <a:endParaRPr lang="hr-HR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2856"/>
            <a:ext cx="3491880" cy="8538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56" y="3605218"/>
            <a:ext cx="3505236" cy="832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39" y="5227197"/>
            <a:ext cx="3495219" cy="82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56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839200" cy="790600"/>
          </a:xfrm>
        </p:spPr>
        <p:txBody>
          <a:bodyPr/>
          <a:lstStyle/>
          <a:p>
            <a:r>
              <a:rPr lang="mk-MK" dirty="0"/>
              <a:t>Модули за гасење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44824"/>
            <a:ext cx="5139680" cy="4632176"/>
          </a:xfrm>
        </p:spPr>
        <p:txBody>
          <a:bodyPr/>
          <a:lstStyle/>
          <a:p>
            <a:r>
              <a:rPr lang="hr-HR" dirty="0"/>
              <a:t>IFMEXT </a:t>
            </a:r>
            <a:r>
              <a:rPr lang="mk-MK" dirty="0"/>
              <a:t>модул за управување со гасењето</a:t>
            </a:r>
            <a:r>
              <a:rPr lang="hr-HR" dirty="0"/>
              <a:t>, </a:t>
            </a:r>
            <a:r>
              <a:rPr lang="mk-MK" dirty="0"/>
              <a:t>влезови и излези за вообичаените дополнителни елементи </a:t>
            </a:r>
            <a:r>
              <a:rPr lang="hr-HR" dirty="0"/>
              <a:t>(</a:t>
            </a:r>
            <a:r>
              <a:rPr lang="mk-MK" dirty="0"/>
              <a:t>рачна активација, прекин на гасење, излез за </a:t>
            </a:r>
            <a:r>
              <a:rPr lang="mk-MK" dirty="0" err="1"/>
              <a:t>електровентил</a:t>
            </a:r>
            <a:r>
              <a:rPr lang="hr-HR" dirty="0"/>
              <a:t>)</a:t>
            </a:r>
          </a:p>
          <a:p>
            <a:r>
              <a:rPr lang="mk-MK" dirty="0"/>
              <a:t>До</a:t>
            </a:r>
            <a:r>
              <a:rPr lang="hr-HR" dirty="0"/>
              <a:t> 24 IFMEXT </a:t>
            </a:r>
            <a:r>
              <a:rPr lang="mk-MK" dirty="0"/>
              <a:t>модули по централа</a:t>
            </a:r>
            <a:endParaRPr lang="hr-HR" dirty="0"/>
          </a:p>
          <a:p>
            <a:r>
              <a:rPr lang="mk-MK" dirty="0"/>
              <a:t>Сигнализација на гасењето со </a:t>
            </a:r>
            <a:r>
              <a:rPr lang="hr-HR" dirty="0"/>
              <a:t>FPMEXT </a:t>
            </a:r>
            <a:r>
              <a:rPr lang="mk-MK" dirty="0"/>
              <a:t>сигнален панел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079" y="1885646"/>
            <a:ext cx="3843108" cy="895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3933056"/>
            <a:ext cx="3306624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10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839200" cy="1078632"/>
          </a:xfrm>
        </p:spPr>
        <p:txBody>
          <a:bodyPr/>
          <a:lstStyle/>
          <a:p>
            <a:r>
              <a:rPr lang="hr-HR" dirty="0"/>
              <a:t>Praesidia </a:t>
            </a:r>
            <a:r>
              <a:rPr lang="mk-MK" dirty="0"/>
              <a:t>вмрежување за најголемите апликации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095" y="2029408"/>
            <a:ext cx="3195464" cy="4191000"/>
          </a:xfrm>
        </p:spPr>
        <p:txBody>
          <a:bodyPr/>
          <a:lstStyle/>
          <a:p>
            <a:r>
              <a:rPr lang="mk-MK" dirty="0"/>
              <a:t>Секоја </a:t>
            </a:r>
            <a:r>
              <a:rPr lang="hr-HR" dirty="0"/>
              <a:t>Hornet </a:t>
            </a:r>
            <a:r>
              <a:rPr lang="mk-MK" dirty="0"/>
              <a:t>јамка прифаќа до </a:t>
            </a:r>
            <a:r>
              <a:rPr lang="hr-HR" dirty="0"/>
              <a:t>48 </a:t>
            </a:r>
            <a:r>
              <a:rPr lang="mk-MK" dirty="0"/>
              <a:t>централи</a:t>
            </a:r>
            <a:r>
              <a:rPr lang="hr-HR" dirty="0"/>
              <a:t>, </a:t>
            </a:r>
            <a:r>
              <a:rPr lang="mk-MK" dirty="0"/>
              <a:t>а можно е поврзување до </a:t>
            </a:r>
            <a:r>
              <a:rPr lang="hr-HR" dirty="0"/>
              <a:t>20 Hornet </a:t>
            </a:r>
            <a:r>
              <a:rPr lang="mk-MK" dirty="0"/>
              <a:t>јамки во еден систем</a:t>
            </a:r>
            <a:r>
              <a:rPr lang="hr-HR" dirty="0"/>
              <a:t> – </a:t>
            </a:r>
            <a:r>
              <a:rPr lang="mk-MK" dirty="0"/>
              <a:t>до</a:t>
            </a:r>
            <a:r>
              <a:rPr lang="hr-HR" dirty="0"/>
              <a:t> 1.500.000 </a:t>
            </a:r>
            <a:r>
              <a:rPr lang="mk-MK" dirty="0"/>
              <a:t>елементи во системот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2010610"/>
            <a:ext cx="5343024" cy="44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55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839200" cy="898612"/>
          </a:xfrm>
        </p:spPr>
        <p:txBody>
          <a:bodyPr/>
          <a:lstStyle/>
          <a:p>
            <a:r>
              <a:rPr lang="hr-HR" err="1">
                <a:solidFill>
                  <a:srgbClr val="329369"/>
                </a:solidFill>
              </a:rPr>
              <a:t>Enea</a:t>
            </a:r>
            <a:r>
              <a:rPr lang="hr-HR">
                <a:solidFill>
                  <a:srgbClr val="329369"/>
                </a:solidFill>
              </a:rPr>
              <a:t> </a:t>
            </a:r>
            <a:r>
              <a:rPr lang="hr-HR" err="1">
                <a:solidFill>
                  <a:srgbClr val="329369"/>
                </a:solidFill>
              </a:rPr>
              <a:t>серија</a:t>
            </a:r>
            <a:r>
              <a:rPr lang="hr-HR">
                <a:solidFill>
                  <a:srgbClr val="329369"/>
                </a:solidFill>
              </a:rPr>
              <a:t> </a:t>
            </a:r>
            <a:r>
              <a:rPr lang="hr-HR" err="1">
                <a:solidFill>
                  <a:srgbClr val="329369"/>
                </a:solidFill>
              </a:rPr>
              <a:t>детектори</a:t>
            </a:r>
            <a:r>
              <a:rPr lang="hr-HR">
                <a:solidFill>
                  <a:schemeClr val="tx1"/>
                </a:solidFill>
              </a:rPr>
              <a:t> </a:t>
            </a:r>
          </a:p>
        </p:txBody>
      </p:sp>
      <p:sp>
        <p:nvSpPr>
          <p:cNvPr id="4" name="Text Box 30"/>
          <p:cNvSpPr txBox="1">
            <a:spLocks noChangeArrowheads="1"/>
          </p:cNvSpPr>
          <p:nvPr/>
        </p:nvSpPr>
        <p:spPr bwMode="auto">
          <a:xfrm>
            <a:off x="291104" y="2097088"/>
            <a:ext cx="695375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000" dirty="0">
                <a:latin typeface="+mn-lt"/>
              </a:rPr>
              <a:t>ED100	</a:t>
            </a:r>
            <a:r>
              <a:rPr lang="hr-HR" sz="2000" b="0" dirty="0">
                <a:latin typeface="+mn-lt"/>
              </a:rPr>
              <a:t>Oптички ПП детектор, </a:t>
            </a:r>
            <a:r>
              <a:rPr lang="mk-MK" sz="2000" b="0" dirty="0">
                <a:latin typeface="+mn-lt"/>
              </a:rPr>
              <a:t>приспособлива</a:t>
            </a:r>
            <a:r>
              <a:rPr lang="hr-HR" sz="2000" b="0" dirty="0">
                <a:latin typeface="+mn-lt"/>
              </a:rPr>
              <a:t> осетливост 0.08dB/m; 0.10dB/m; 0.12dB/m; 0.15dB/m</a:t>
            </a:r>
          </a:p>
        </p:txBody>
      </p:sp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272312" y="4184650"/>
            <a:ext cx="88970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000" dirty="0">
                <a:latin typeface="+mn-lt"/>
              </a:rPr>
              <a:t>ED300 </a:t>
            </a:r>
            <a:r>
              <a:rPr lang="hr-HR" sz="2000" b="0" dirty="0">
                <a:latin typeface="+mn-lt"/>
              </a:rPr>
              <a:t>Oптичко-термички ПП детектор, избор на режим на работа </a:t>
            </a:r>
            <a:br>
              <a:rPr lang="en-US" dirty="0"/>
            </a:br>
            <a:r>
              <a:rPr lang="mk-MK" sz="2000" b="0" dirty="0">
                <a:latin typeface="+mn-lt"/>
              </a:rPr>
              <a:t>	</a:t>
            </a:r>
            <a:r>
              <a:rPr lang="en-US" sz="2000" b="0" dirty="0">
                <a:latin typeface="+mn-lt"/>
              </a:rPr>
              <a:t>P</a:t>
            </a:r>
            <a:r>
              <a:rPr lang="hr-HR" sz="2000" b="0" dirty="0">
                <a:latin typeface="+mn-lt"/>
              </a:rPr>
              <a:t>LUS – </a:t>
            </a:r>
            <a:r>
              <a:rPr lang="mk-MK" sz="2000" b="0" dirty="0">
                <a:latin typeface="+mn-lt"/>
              </a:rPr>
              <a:t>ИЛИ</a:t>
            </a:r>
            <a:r>
              <a:rPr lang="hr-HR" sz="2000" b="0" dirty="0">
                <a:latin typeface="+mn-lt"/>
              </a:rPr>
              <a:t> режим со зголемена осетливост при пораст на температурата.</a:t>
            </a:r>
            <a:br>
              <a:rPr lang="en-US" dirty="0"/>
            </a:br>
            <a:r>
              <a:rPr lang="mk-MK" dirty="0"/>
              <a:t>	</a:t>
            </a:r>
            <a:r>
              <a:rPr lang="en-US" sz="2000" b="0" dirty="0">
                <a:latin typeface="+mn-lt"/>
              </a:rPr>
              <a:t>OR</a:t>
            </a:r>
            <a:r>
              <a:rPr lang="en-US" dirty="0"/>
              <a:t> - </a:t>
            </a:r>
            <a:r>
              <a:rPr lang="mk-MK" sz="2000" b="0" dirty="0">
                <a:latin typeface="+mn-lt"/>
              </a:rPr>
              <a:t>о</a:t>
            </a:r>
            <a:r>
              <a:rPr lang="hr-HR" sz="2000" b="0" dirty="0">
                <a:latin typeface="+mn-lt"/>
              </a:rPr>
              <a:t>птички или те</a:t>
            </a:r>
            <a:r>
              <a:rPr lang="mk-MK" sz="2000" b="0" dirty="0" err="1">
                <a:latin typeface="+mn-lt"/>
              </a:rPr>
              <a:t>рмички</a:t>
            </a:r>
            <a:br>
              <a:rPr lang="en-US" dirty="0"/>
            </a:br>
            <a:r>
              <a:rPr lang="hr-HR" sz="2000" b="0" dirty="0">
                <a:latin typeface="+mn-lt"/>
              </a:rPr>
              <a:t>	AND  - </a:t>
            </a:r>
            <a:r>
              <a:rPr lang="mk-MK" sz="2000" b="0" dirty="0">
                <a:latin typeface="+mn-lt"/>
              </a:rPr>
              <a:t>оптички и термички</a:t>
            </a:r>
            <a:br>
              <a:rPr lang="en-US" dirty="0"/>
            </a:br>
            <a:r>
              <a:rPr lang="hr-HR" sz="2000" b="0" dirty="0">
                <a:latin typeface="+mn-lt"/>
              </a:rPr>
              <a:t>	SMOKE – </a:t>
            </a:r>
            <a:r>
              <a:rPr lang="mk-MK" sz="2000" b="0" dirty="0">
                <a:latin typeface="+mn-lt"/>
              </a:rPr>
              <a:t>работи како</a:t>
            </a:r>
            <a:r>
              <a:rPr lang="hr-HR" sz="2000" b="0" dirty="0">
                <a:latin typeface="+mn-lt"/>
              </a:rPr>
              <a:t> ED100</a:t>
            </a:r>
            <a:br>
              <a:rPr lang="en-US" dirty="0"/>
            </a:br>
            <a:r>
              <a:rPr lang="hr-HR" sz="2000" b="0" dirty="0">
                <a:latin typeface="+mn-lt"/>
              </a:rPr>
              <a:t>	HEAT – </a:t>
            </a:r>
            <a:r>
              <a:rPr lang="mk-MK" sz="2000" b="0" dirty="0">
                <a:latin typeface="+mn-lt"/>
              </a:rPr>
              <a:t>работи како</a:t>
            </a:r>
            <a:r>
              <a:rPr lang="hr-HR" sz="2000" b="0" dirty="0">
                <a:latin typeface="+mn-lt"/>
              </a:rPr>
              <a:t> ED200</a:t>
            </a:r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049" y="1651154"/>
            <a:ext cx="1977619" cy="1604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0">
            <a:extLst>
              <a:ext uri="{FF2B5EF4-FFF2-40B4-BE49-F238E27FC236}">
                <a16:creationId xmlns:a16="http://schemas.microsoft.com/office/drawing/2014/main" id="{E99B1B3A-76A7-4B06-9E46-9B5CAF966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104" y="2987050"/>
            <a:ext cx="69537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r-HR" sz="2000" dirty="0">
                <a:latin typeface="+mn-lt"/>
              </a:rPr>
              <a:t>ED200</a:t>
            </a:r>
            <a:r>
              <a:rPr lang="hr-HR" sz="2000" b="0" dirty="0">
                <a:latin typeface="+mn-lt"/>
              </a:rPr>
              <a:t>	</a:t>
            </a:r>
            <a:r>
              <a:rPr lang="mk-MK" sz="2000" b="0" dirty="0">
                <a:latin typeface="+mn-lt"/>
              </a:rPr>
              <a:t>Термички детектор, избор на режим на работа</a:t>
            </a:r>
            <a:br>
              <a:rPr lang="hr-HR" sz="2000" b="0" dirty="0">
                <a:latin typeface="+mn-lt"/>
              </a:rPr>
            </a:br>
            <a:r>
              <a:rPr lang="hr-HR" sz="2000" b="0" dirty="0">
                <a:latin typeface="+mn-lt"/>
              </a:rPr>
              <a:t>	A1R – 58</a:t>
            </a:r>
            <a:r>
              <a:rPr lang="hr-HR" sz="2000" b="0" baseline="30000" dirty="0">
                <a:latin typeface="+mn-lt"/>
              </a:rPr>
              <a:t>o</a:t>
            </a:r>
            <a:r>
              <a:rPr lang="hr-HR" sz="2000" b="0" dirty="0">
                <a:latin typeface="+mn-lt"/>
              </a:rPr>
              <a:t>C+</a:t>
            </a:r>
            <a:r>
              <a:rPr lang="mk-MK" sz="2000" b="0" dirty="0" err="1">
                <a:latin typeface="+mn-lt"/>
              </a:rPr>
              <a:t>термодиференцијален</a:t>
            </a:r>
            <a:r>
              <a:rPr lang="hr-HR" sz="2000" b="0" dirty="0">
                <a:latin typeface="+mn-lt"/>
              </a:rPr>
              <a:t>; A2S – 58</a:t>
            </a:r>
            <a:r>
              <a:rPr lang="hr-HR" sz="2000" b="0" baseline="30000" dirty="0"/>
              <a:t>o</a:t>
            </a:r>
            <a:r>
              <a:rPr lang="hr-HR" sz="2000" b="0" dirty="0">
                <a:latin typeface="+mn-lt"/>
              </a:rPr>
              <a:t>C, </a:t>
            </a:r>
            <a:br>
              <a:rPr lang="hr-HR" sz="2000" b="0" dirty="0">
                <a:latin typeface="+mn-lt"/>
              </a:rPr>
            </a:br>
            <a:r>
              <a:rPr lang="hr-HR" sz="2000" b="0" dirty="0">
                <a:latin typeface="+mn-lt"/>
              </a:rPr>
              <a:t>	B – 72</a:t>
            </a:r>
            <a:r>
              <a:rPr lang="hr-HR" sz="2000" b="0" baseline="30000" dirty="0"/>
              <a:t>o</a:t>
            </a:r>
            <a:r>
              <a:rPr lang="hr-HR" sz="2000" b="0" dirty="0">
                <a:latin typeface="+mn-lt"/>
              </a:rPr>
              <a:t>C, BR – 72</a:t>
            </a:r>
            <a:r>
              <a:rPr lang="hr-HR" sz="2000" b="0" baseline="30000" dirty="0"/>
              <a:t>o</a:t>
            </a:r>
            <a:r>
              <a:rPr lang="hr-HR" sz="2000" b="0" dirty="0">
                <a:latin typeface="+mn-lt"/>
              </a:rPr>
              <a:t>C+</a:t>
            </a:r>
            <a:r>
              <a:rPr lang="mk-MK" sz="2000" b="0" dirty="0" err="1">
                <a:latin typeface="+mn-lt"/>
              </a:rPr>
              <a:t>термодиференцијален</a:t>
            </a:r>
            <a:r>
              <a:rPr lang="hr-HR" sz="2000" b="0" dirty="0">
                <a:latin typeface="+mn-lt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96220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287524" y="1700808"/>
            <a:ext cx="6264696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sz="2000">
                <a:latin typeface="+mn-lt"/>
              </a:rPr>
              <a:t>EM312SR</a:t>
            </a:r>
            <a:r>
              <a:rPr lang="hr-HR" sz="2000" b="0">
                <a:latin typeface="+mn-lt"/>
              </a:rPr>
              <a:t> - </a:t>
            </a:r>
            <a:r>
              <a:rPr lang="hr-HR" sz="2000" b="0" err="1">
                <a:latin typeface="+mn-lt"/>
              </a:rPr>
              <a:t>Влезно</a:t>
            </a:r>
            <a:r>
              <a:rPr lang="hr-HR" sz="2000" b="0">
                <a:latin typeface="+mn-lt"/>
              </a:rPr>
              <a:t>  </a:t>
            </a:r>
            <a:r>
              <a:rPr lang="it-IT" sz="2000" b="0">
                <a:latin typeface="+mn-lt"/>
              </a:rPr>
              <a:t>/ </a:t>
            </a:r>
            <a:r>
              <a:rPr lang="it-IT" sz="2000" b="0" err="1">
                <a:latin typeface="+mn-lt"/>
              </a:rPr>
              <a:t>Излезен</a:t>
            </a:r>
            <a:r>
              <a:rPr lang="it-IT" sz="2000" b="0">
                <a:latin typeface="+mn-lt"/>
              </a:rPr>
              <a:t> </a:t>
            </a:r>
            <a:r>
              <a:rPr lang="it-IT" sz="2000" b="0" err="1">
                <a:latin typeface="+mn-lt"/>
              </a:rPr>
              <a:t>модул</a:t>
            </a:r>
            <a:endParaRPr lang="hr-HR" sz="2000" b="0" err="1">
              <a:latin typeface="+mn-lt"/>
            </a:endParaRPr>
          </a:p>
          <a:p>
            <a:r>
              <a:rPr lang="hr-HR" sz="2000" b="0" err="1">
                <a:latin typeface="+mn-lt"/>
              </a:rPr>
              <a:t>Во</a:t>
            </a:r>
            <a:r>
              <a:rPr lang="hr-HR" sz="2000" b="0">
                <a:latin typeface="+mn-lt"/>
              </a:rPr>
              <a:t> </a:t>
            </a:r>
            <a:r>
              <a:rPr lang="hr-HR" sz="2000" b="0" err="1">
                <a:latin typeface="+mn-lt"/>
              </a:rPr>
              <a:t>еден</a:t>
            </a:r>
            <a:r>
              <a:rPr lang="hr-HR" sz="2000" b="0">
                <a:latin typeface="+mn-lt"/>
              </a:rPr>
              <a:t> </a:t>
            </a:r>
            <a:r>
              <a:rPr lang="hr-HR" sz="2000" b="0" err="1">
                <a:latin typeface="+mn-lt"/>
              </a:rPr>
              <a:t>уред</a:t>
            </a:r>
            <a:r>
              <a:rPr lang="hr-HR" sz="2000" b="0">
                <a:latin typeface="+mn-lt"/>
              </a:rPr>
              <a:t> </a:t>
            </a:r>
            <a:r>
              <a:rPr lang="it-IT" sz="2000" b="0">
                <a:latin typeface="+mn-lt"/>
              </a:rPr>
              <a:t>(</a:t>
            </a:r>
            <a:r>
              <a:rPr lang="it-IT" sz="2000" b="0" err="1">
                <a:latin typeface="+mn-lt"/>
              </a:rPr>
              <a:t>само</a:t>
            </a:r>
            <a:r>
              <a:rPr lang="it-IT" sz="2000" b="0">
                <a:latin typeface="+mn-lt"/>
              </a:rPr>
              <a:t> </a:t>
            </a:r>
            <a:r>
              <a:rPr lang="it-IT" sz="2000" b="0" err="1">
                <a:latin typeface="+mn-lt"/>
              </a:rPr>
              <a:t>една</a:t>
            </a:r>
            <a:r>
              <a:rPr lang="it-IT" sz="2000" b="0">
                <a:latin typeface="+mn-lt"/>
              </a:rPr>
              <a:t> </a:t>
            </a:r>
            <a:r>
              <a:rPr lang="it-IT" sz="2000" b="0" err="1">
                <a:latin typeface="+mn-lt"/>
              </a:rPr>
              <a:t>адреса</a:t>
            </a:r>
            <a:r>
              <a:rPr lang="it-IT" sz="2000" b="0">
                <a:latin typeface="+mn-lt"/>
              </a:rPr>
              <a:t>): </a:t>
            </a:r>
            <a:br>
              <a:rPr lang="en-US">
                <a:latin typeface="+mn-ea"/>
                <a:cs typeface="+mn-ea"/>
              </a:rPr>
            </a:br>
            <a:r>
              <a:rPr lang="hr-HR" sz="2000" b="0">
                <a:latin typeface="+mn-lt"/>
              </a:rPr>
              <a:t>1 </a:t>
            </a:r>
            <a:r>
              <a:rPr lang="hr-HR" sz="2000" b="0" err="1">
                <a:latin typeface="+mn-lt"/>
              </a:rPr>
              <a:t>надгледуван</a:t>
            </a:r>
            <a:r>
              <a:rPr lang="hr-HR" sz="2000" b="0">
                <a:latin typeface="+mn-lt"/>
              </a:rPr>
              <a:t> </a:t>
            </a:r>
            <a:r>
              <a:rPr lang="hr-HR" sz="2000" b="0" err="1">
                <a:latin typeface="+mn-lt"/>
              </a:rPr>
              <a:t>влез</a:t>
            </a:r>
            <a:r>
              <a:rPr lang="hr-HR" sz="2000" b="0">
                <a:latin typeface="+mn-lt"/>
              </a:rPr>
              <a:t>, 1 </a:t>
            </a:r>
            <a:r>
              <a:rPr lang="hr-HR" sz="2000" b="0" err="1">
                <a:latin typeface="+mn-lt"/>
                <a:cs typeface="Arial"/>
              </a:rPr>
              <a:t>надгледуван</a:t>
            </a:r>
            <a:r>
              <a:rPr lang="hr-HR" sz="2000" b="0">
                <a:latin typeface="+mn-lt"/>
                <a:cs typeface="Arial"/>
              </a:rPr>
              <a:t> </a:t>
            </a:r>
            <a:r>
              <a:rPr lang="hr-HR" sz="2000" b="0" err="1">
                <a:latin typeface="+mn-lt"/>
                <a:cs typeface="Arial"/>
              </a:rPr>
              <a:t>излез</a:t>
            </a:r>
          </a:p>
          <a:p>
            <a:r>
              <a:rPr lang="hr-HR" sz="2000" b="0">
                <a:latin typeface="+mn-lt"/>
              </a:rPr>
              <a:t>1 </a:t>
            </a:r>
            <a:r>
              <a:rPr lang="hr-HR" sz="2000" b="0" err="1">
                <a:latin typeface="+mn-lt"/>
              </a:rPr>
              <a:t>безнапонски</a:t>
            </a:r>
            <a:r>
              <a:rPr lang="hr-HR" sz="2000" b="0">
                <a:latin typeface="+mn-lt"/>
              </a:rPr>
              <a:t> </a:t>
            </a:r>
            <a:r>
              <a:rPr lang="hr-HR" sz="2000" b="0" err="1">
                <a:latin typeface="+mn-lt"/>
              </a:rPr>
              <a:t>релеен</a:t>
            </a:r>
            <a:r>
              <a:rPr lang="hr-HR" sz="2000" b="0">
                <a:latin typeface="+mn-lt"/>
              </a:rPr>
              <a:t> </a:t>
            </a:r>
            <a:r>
              <a:rPr lang="hr-HR" sz="2000" b="0" err="1">
                <a:latin typeface="+mn-lt"/>
              </a:rPr>
              <a:t>излез</a:t>
            </a:r>
            <a:endParaRPr lang="hr-HR" sz="2000" b="0" err="1">
              <a:latin typeface="+mn-lt"/>
              <a:cs typeface="Arial"/>
            </a:endParaRPr>
          </a:p>
          <a:p>
            <a:endParaRPr lang="it-IT" sz="2000" b="0">
              <a:latin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5689" y="1753559"/>
            <a:ext cx="1963625" cy="119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sellaDiTesto 15"/>
          <p:cNvSpPr txBox="1"/>
          <p:nvPr/>
        </p:nvSpPr>
        <p:spPr>
          <a:xfrm>
            <a:off x="320129" y="3269831"/>
            <a:ext cx="6770556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sz="2000">
                <a:latin typeface="+mn-lt"/>
              </a:rPr>
              <a:t>EU311</a:t>
            </a:r>
            <a:r>
              <a:rPr lang="hr-HR" sz="2000" b="0">
                <a:latin typeface="+mn-lt"/>
              </a:rPr>
              <a:t> - </a:t>
            </a:r>
            <a:r>
              <a:rPr lang="hr-HR" sz="2000" b="0" err="1">
                <a:latin typeface="+mn-lt"/>
              </a:rPr>
              <a:t>Микро</a:t>
            </a:r>
            <a:r>
              <a:rPr lang="hr-HR" sz="2000" b="0">
                <a:latin typeface="+mn-lt"/>
              </a:rPr>
              <a:t> </a:t>
            </a:r>
            <a:r>
              <a:rPr lang="hr-HR" sz="2000" b="0" err="1">
                <a:latin typeface="+mn-lt"/>
              </a:rPr>
              <a:t>влезно</a:t>
            </a:r>
            <a:r>
              <a:rPr lang="hr-HR" sz="2000" b="0">
                <a:latin typeface="+mn-lt"/>
              </a:rPr>
              <a:t> / </a:t>
            </a:r>
            <a:r>
              <a:rPr lang="hr-HR" sz="2000" b="0" err="1">
                <a:latin typeface="+mn-lt"/>
              </a:rPr>
              <a:t>излезен</a:t>
            </a:r>
            <a:r>
              <a:rPr lang="hr-HR" sz="2000" b="0">
                <a:latin typeface="+mn-lt"/>
              </a:rPr>
              <a:t> </a:t>
            </a:r>
            <a:r>
              <a:rPr lang="hr-HR" sz="2000" b="0" err="1">
                <a:latin typeface="+mn-lt"/>
              </a:rPr>
              <a:t>модул</a:t>
            </a:r>
            <a:r>
              <a:rPr lang="it-IT" sz="2000" b="0">
                <a:latin typeface="+mn-lt"/>
              </a:rPr>
              <a:t>. </a:t>
            </a:r>
            <a:endParaRPr lang="hr-HR" sz="2000" b="0">
              <a:latin typeface="+mn-lt"/>
            </a:endParaRPr>
          </a:p>
          <a:p>
            <a:r>
              <a:rPr lang="hr-HR" sz="2000" b="0">
                <a:latin typeface="+mn-lt"/>
              </a:rPr>
              <a:t>U jednom uređaju</a:t>
            </a:r>
            <a:r>
              <a:rPr lang="it-IT" sz="2000" b="0">
                <a:latin typeface="+mn-lt"/>
              </a:rPr>
              <a:t> (</a:t>
            </a:r>
            <a:r>
              <a:rPr lang="hr-HR" sz="2000" b="0">
                <a:latin typeface="+mn-lt"/>
              </a:rPr>
              <a:t>samo jedna adresa</a:t>
            </a:r>
            <a:r>
              <a:rPr lang="it-IT" sz="2000" b="0">
                <a:latin typeface="+mn-lt"/>
              </a:rPr>
              <a:t>): </a:t>
            </a:r>
            <a:endParaRPr lang="hr-HR" sz="2000" b="0">
              <a:latin typeface="+mn-lt"/>
            </a:endParaRPr>
          </a:p>
          <a:p>
            <a:r>
              <a:rPr lang="hr-HR" sz="2000" b="0">
                <a:latin typeface="+mn-lt"/>
              </a:rPr>
              <a:t>1</a:t>
            </a:r>
            <a:r>
              <a:rPr lang="it-IT" sz="2000" b="0">
                <a:latin typeface="+mn-lt"/>
              </a:rPr>
              <a:t> </a:t>
            </a:r>
            <a:r>
              <a:rPr lang="it-IT" sz="2000" b="0" err="1">
                <a:latin typeface="+mn-lt"/>
              </a:rPr>
              <a:t>надгледуван</a:t>
            </a:r>
            <a:r>
              <a:rPr lang="it-IT" sz="2000" b="0">
                <a:latin typeface="+mn-lt"/>
              </a:rPr>
              <a:t> </a:t>
            </a:r>
            <a:r>
              <a:rPr lang="it-IT" sz="2000" b="0" err="1">
                <a:latin typeface="+mn-lt"/>
              </a:rPr>
              <a:t>влез</a:t>
            </a:r>
            <a:r>
              <a:rPr lang="it-IT" sz="2000" b="0">
                <a:latin typeface="+mn-lt"/>
              </a:rPr>
              <a:t> </a:t>
            </a:r>
            <a:endParaRPr lang="it-IT" sz="2000" b="0">
              <a:latin typeface="+mn-lt"/>
              <a:cs typeface="Arial"/>
            </a:endParaRPr>
          </a:p>
          <a:p>
            <a:r>
              <a:rPr lang="hr-HR" sz="2000" b="0">
                <a:latin typeface="+mn-lt"/>
              </a:rPr>
              <a:t>1 </a:t>
            </a:r>
            <a:r>
              <a:rPr lang="hr-HR" sz="2000" b="0" err="1">
                <a:latin typeface="+mn-lt"/>
              </a:rPr>
              <a:t>излез</a:t>
            </a:r>
            <a:r>
              <a:rPr lang="hr-HR" sz="2000" b="0">
                <a:latin typeface="+mn-lt"/>
              </a:rPr>
              <a:t> </a:t>
            </a:r>
            <a:r>
              <a:rPr lang="hr-HR" sz="2000" b="0" err="1">
                <a:latin typeface="+mn-lt"/>
              </a:rPr>
              <a:t>напојуван</a:t>
            </a:r>
            <a:r>
              <a:rPr lang="hr-HR" sz="2000" b="0">
                <a:latin typeface="+mn-lt"/>
              </a:rPr>
              <a:t> </a:t>
            </a:r>
            <a:r>
              <a:rPr lang="hr-HR" sz="2000" b="0" err="1">
                <a:latin typeface="+mn-lt"/>
              </a:rPr>
              <a:t>од</a:t>
            </a:r>
            <a:r>
              <a:rPr lang="hr-HR" sz="2000" b="0">
                <a:latin typeface="+mn-lt"/>
              </a:rPr>
              <a:t> </a:t>
            </a:r>
            <a:r>
              <a:rPr lang="hr-HR" sz="2000" b="0" err="1">
                <a:latin typeface="+mn-lt"/>
              </a:rPr>
              <a:t>јамка</a:t>
            </a:r>
            <a:endParaRPr lang="hr-HR" sz="2000" b="0">
              <a:latin typeface="+mn-lt"/>
              <a:cs typeface="Arial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6060" y="3090114"/>
            <a:ext cx="113844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43508" y="944724"/>
            <a:ext cx="8839200" cy="898612"/>
          </a:xfrm>
          <a:prstGeom prst="rect">
            <a:avLst/>
          </a:prstGeom>
        </p:spPr>
        <p:txBody>
          <a:bodyPr anchor="t"/>
          <a:lstStyle/>
          <a:p>
            <a:pPr algn="ctr">
              <a:defRPr/>
            </a:pPr>
            <a:r>
              <a:rPr lang="hr-HR" sz="4000" b="0" kern="0" err="1">
                <a:solidFill>
                  <a:srgbClr val="329369"/>
                </a:solidFill>
                <a:latin typeface="+mj-lt"/>
                <a:ea typeface="+mj-ea"/>
                <a:cs typeface="+mj-cs"/>
              </a:rPr>
              <a:t>Адресабилни</a:t>
            </a:r>
            <a:r>
              <a:rPr lang="hr-HR" sz="4000" b="0" kern="0">
                <a:solidFill>
                  <a:srgbClr val="329369"/>
                </a:solidFill>
                <a:latin typeface="+mj-lt"/>
                <a:ea typeface="+mj-ea"/>
                <a:cs typeface="+mj-cs"/>
              </a:rPr>
              <a:t> </a:t>
            </a:r>
            <a:r>
              <a:rPr lang="hr-HR" sz="4000" b="0" kern="0" err="1">
                <a:solidFill>
                  <a:srgbClr val="329369"/>
                </a:solidFill>
                <a:latin typeface="+mj-lt"/>
                <a:ea typeface="+mj-ea"/>
                <a:cs typeface="+mj-cs"/>
              </a:rPr>
              <a:t>модули</a:t>
            </a:r>
            <a:r>
              <a:rPr lang="hr-HR" sz="4000" b="0" kern="0">
                <a:solidFill>
                  <a:srgbClr val="329369"/>
                </a:solidFill>
                <a:latin typeface="+mj-lt"/>
                <a:ea typeface="+mj-ea"/>
                <a:cs typeface="+mj-cs"/>
              </a:rPr>
              <a:t> </a:t>
            </a:r>
            <a:endParaRPr lang="hr-HR" sz="4000" b="0">
              <a:latin typeface="Arial"/>
              <a:ea typeface="+mj-ea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313" y="4256562"/>
            <a:ext cx="2238375" cy="2162175"/>
          </a:xfrm>
          <a:prstGeom prst="rect">
            <a:avLst/>
          </a:prstGeom>
        </p:spPr>
      </p:pic>
      <p:sp>
        <p:nvSpPr>
          <p:cNvPr id="8" name="CasellaDiTesto 15"/>
          <p:cNvSpPr txBox="1"/>
          <p:nvPr/>
        </p:nvSpPr>
        <p:spPr>
          <a:xfrm>
            <a:off x="334594" y="4877803"/>
            <a:ext cx="6770556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sz="2000">
                <a:latin typeface="+mn-lt"/>
              </a:rPr>
              <a:t>E</a:t>
            </a:r>
            <a:r>
              <a:rPr lang="hr-HR" sz="2000">
                <a:latin typeface="+mn-lt"/>
              </a:rPr>
              <a:t>M</a:t>
            </a:r>
            <a:r>
              <a:rPr lang="it-IT" sz="2000">
                <a:latin typeface="+mn-lt"/>
              </a:rPr>
              <a:t>3</a:t>
            </a:r>
            <a:r>
              <a:rPr lang="hr-HR" sz="2000">
                <a:latin typeface="+mn-lt"/>
              </a:rPr>
              <a:t>44R</a:t>
            </a:r>
            <a:r>
              <a:rPr lang="hr-HR" sz="2000" b="0">
                <a:latin typeface="+mn-lt"/>
              </a:rPr>
              <a:t> – 4 </a:t>
            </a:r>
            <a:r>
              <a:rPr lang="hr-HR" sz="2000" b="0" err="1">
                <a:latin typeface="+mn-lt"/>
              </a:rPr>
              <a:t>влезови</a:t>
            </a:r>
            <a:r>
              <a:rPr lang="hr-HR" sz="2000" b="0">
                <a:latin typeface="+mn-lt"/>
              </a:rPr>
              <a:t> /4 </a:t>
            </a:r>
            <a:r>
              <a:rPr lang="hr-HR" sz="2000" b="0" err="1">
                <a:latin typeface="+mn-lt"/>
              </a:rPr>
              <a:t>релејни</a:t>
            </a:r>
            <a:r>
              <a:rPr lang="hr-HR" sz="2000" b="0">
                <a:latin typeface="+mn-lt"/>
              </a:rPr>
              <a:t> </a:t>
            </a:r>
            <a:r>
              <a:rPr lang="hr-HR" sz="2000" b="0" err="1">
                <a:latin typeface="+mn-lt"/>
              </a:rPr>
              <a:t>излези</a:t>
            </a:r>
          </a:p>
          <a:p>
            <a:r>
              <a:rPr lang="hr-HR" sz="2000">
                <a:latin typeface="+mn-lt"/>
              </a:rPr>
              <a:t>EM344S</a:t>
            </a:r>
            <a:r>
              <a:rPr lang="hr-HR" sz="2000" b="0">
                <a:latin typeface="+mn-lt"/>
              </a:rPr>
              <a:t> – 4 </a:t>
            </a:r>
            <a:r>
              <a:rPr lang="hr-HR" sz="2000" b="0" err="1">
                <a:latin typeface="+mn-lt"/>
              </a:rPr>
              <a:t>влезови</a:t>
            </a:r>
            <a:r>
              <a:rPr lang="hr-HR" sz="2000" b="0">
                <a:latin typeface="+mn-lt"/>
              </a:rPr>
              <a:t> /4 </a:t>
            </a:r>
            <a:r>
              <a:rPr lang="hr-HR" sz="2000" b="0" err="1">
                <a:latin typeface="+mn-lt"/>
              </a:rPr>
              <a:t>напонски</a:t>
            </a:r>
            <a:r>
              <a:rPr lang="hr-HR" sz="2000" b="0">
                <a:latin typeface="+mn-lt"/>
              </a:rPr>
              <a:t> </a:t>
            </a:r>
            <a:r>
              <a:rPr lang="hr-HR" sz="2000" b="0" err="1">
                <a:latin typeface="+mn-lt"/>
              </a:rPr>
              <a:t>излези</a:t>
            </a:r>
            <a:r>
              <a:rPr lang="hr-HR" sz="2000" b="0">
                <a:latin typeface="+mn-lt"/>
              </a:rPr>
              <a:t> </a:t>
            </a:r>
            <a:endParaRPr lang="hr-HR" sz="2000" b="0">
              <a:latin typeface="+mn-lt"/>
              <a:cs typeface="Arial"/>
            </a:endParaRPr>
          </a:p>
          <a:p>
            <a:r>
              <a:rPr lang="it-IT" sz="2000">
                <a:latin typeface="+mn-lt"/>
              </a:rPr>
              <a:t>E</a:t>
            </a:r>
            <a:r>
              <a:rPr lang="hr-HR" sz="2000">
                <a:latin typeface="+mn-lt"/>
              </a:rPr>
              <a:t>M</a:t>
            </a:r>
            <a:r>
              <a:rPr lang="it-IT" sz="2000">
                <a:latin typeface="+mn-lt"/>
              </a:rPr>
              <a:t>3</a:t>
            </a:r>
            <a:r>
              <a:rPr lang="hr-HR" sz="2000">
                <a:latin typeface="+mn-lt"/>
              </a:rPr>
              <a:t>40</a:t>
            </a:r>
            <a:r>
              <a:rPr lang="hr-HR" sz="2000" b="0">
                <a:latin typeface="+mn-lt"/>
              </a:rPr>
              <a:t> – 4 </a:t>
            </a:r>
            <a:r>
              <a:rPr lang="hr-HR" sz="2000" b="0" err="1">
                <a:latin typeface="+mn-lt"/>
              </a:rPr>
              <a:t>влезови</a:t>
            </a:r>
            <a:r>
              <a:rPr lang="hr-HR" sz="2000" b="0">
                <a:latin typeface="+mn-lt"/>
              </a:rPr>
              <a:t> </a:t>
            </a:r>
            <a:endParaRPr lang="hr-HR" sz="2000" b="0">
              <a:latin typeface="+mn-lt"/>
              <a:cs typeface="Arial"/>
            </a:endParaRPr>
          </a:p>
          <a:p>
            <a:r>
              <a:rPr lang="hr-HR" sz="2000">
                <a:latin typeface="+mn-lt"/>
              </a:rPr>
              <a:t>EM304R</a:t>
            </a:r>
            <a:r>
              <a:rPr lang="hr-HR" sz="2000" b="0">
                <a:latin typeface="+mn-lt"/>
              </a:rPr>
              <a:t> – 4 </a:t>
            </a:r>
            <a:r>
              <a:rPr lang="hr-HR" sz="2000" b="0" err="1">
                <a:latin typeface="+mn-lt"/>
              </a:rPr>
              <a:t>релејни</a:t>
            </a:r>
            <a:r>
              <a:rPr lang="hr-HR" sz="2000" b="0">
                <a:latin typeface="+mn-lt"/>
              </a:rPr>
              <a:t> </a:t>
            </a:r>
            <a:r>
              <a:rPr lang="hr-HR" sz="2000" b="0" err="1">
                <a:latin typeface="+mn-lt"/>
              </a:rPr>
              <a:t>излези</a:t>
            </a:r>
            <a:r>
              <a:rPr lang="hr-HR" sz="2000" b="0">
                <a:latin typeface="+mn-lt"/>
              </a:rPr>
              <a:t> </a:t>
            </a:r>
          </a:p>
          <a:p>
            <a:endParaRPr lang="hr-HR" sz="2000" b="0">
              <a:latin typeface="+mn-lt"/>
            </a:endParaRPr>
          </a:p>
          <a:p>
            <a:endParaRPr lang="it-IT" sz="20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016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" y="838200"/>
            <a:ext cx="8839200" cy="1078632"/>
          </a:xfrm>
          <a:prstGeom prst="rect">
            <a:avLst/>
          </a:prstGeom>
        </p:spPr>
        <p:txBody>
          <a:bodyPr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9pPr>
          </a:lstStyle>
          <a:p>
            <a:r>
              <a:rPr lang="hr-HR" b="0" kern="0" err="1"/>
              <a:t>Специјални</a:t>
            </a:r>
            <a:r>
              <a:rPr lang="hr-HR" b="0" kern="0"/>
              <a:t> </a:t>
            </a:r>
            <a:r>
              <a:rPr lang="hr-HR" b="0" kern="0" err="1"/>
              <a:t>начини</a:t>
            </a:r>
            <a:r>
              <a:rPr lang="hr-HR" b="0" kern="0"/>
              <a:t> </a:t>
            </a:r>
            <a:r>
              <a:rPr lang="hr-HR" b="0" kern="0" err="1"/>
              <a:t>на</a:t>
            </a:r>
            <a:r>
              <a:rPr lang="hr-HR" b="0" kern="0"/>
              <a:t> </a:t>
            </a:r>
            <a:r>
              <a:rPr lang="hr-HR" b="0" kern="0" err="1"/>
              <a:t>детекција</a:t>
            </a:r>
            <a:r>
              <a:rPr lang="hr-HR" b="0" kern="0"/>
              <a:t> </a:t>
            </a:r>
            <a:r>
              <a:rPr lang="hr-HR" b="0" kern="0" err="1"/>
              <a:t>за</a:t>
            </a:r>
            <a:r>
              <a:rPr lang="hr-HR" b="0" kern="0"/>
              <a:t> </a:t>
            </a:r>
            <a:r>
              <a:rPr lang="hr-HR" b="0" kern="0" err="1"/>
              <a:t>специфични</a:t>
            </a:r>
            <a:r>
              <a:rPr lang="hr-HR" b="0" kern="0"/>
              <a:t> </a:t>
            </a:r>
            <a:r>
              <a:rPr lang="hr-HR" b="0" kern="0" err="1"/>
              <a:t>примени</a:t>
            </a:r>
            <a:r>
              <a:rPr lang="hr-HR" b="0">
                <a:cs typeface="Arial"/>
              </a:rPr>
              <a:t> </a:t>
            </a:r>
            <a:endParaRPr lang="en-US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77094" y="2276872"/>
            <a:ext cx="8643377" cy="3943536"/>
          </a:xfrm>
          <a:prstGeom prst="rect">
            <a:avLst/>
          </a:prstGeom>
        </p:spPr>
        <p:txBody>
          <a:bodyPr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hr-HR" b="0" kern="0" err="1"/>
              <a:t>Заштита</a:t>
            </a:r>
            <a:r>
              <a:rPr lang="hr-HR" b="0" kern="0"/>
              <a:t> </a:t>
            </a:r>
            <a:r>
              <a:rPr lang="hr-HR" b="0" kern="0" err="1"/>
              <a:t>на</a:t>
            </a:r>
            <a:r>
              <a:rPr lang="hr-HR" b="0" kern="0"/>
              <a:t> </a:t>
            </a:r>
            <a:r>
              <a:rPr lang="hr-HR" b="0" kern="0" err="1"/>
              <a:t>компјутерски</a:t>
            </a:r>
            <a:r>
              <a:rPr lang="hr-HR" b="0" kern="0"/>
              <a:t> </a:t>
            </a:r>
            <a:r>
              <a:rPr lang="hr-HR" b="0" kern="0" err="1"/>
              <a:t>центри</a:t>
            </a:r>
            <a:r>
              <a:rPr lang="hr-HR" b="0" kern="0"/>
              <a:t> – </a:t>
            </a:r>
            <a:r>
              <a:rPr lang="hr-HR" b="0" kern="0" err="1"/>
              <a:t>аспирација</a:t>
            </a:r>
          </a:p>
          <a:p>
            <a:r>
              <a:rPr lang="hr-HR" b="0" kern="0" err="1"/>
              <a:t>Заштита</a:t>
            </a:r>
            <a:r>
              <a:rPr lang="hr-HR" b="0" kern="0"/>
              <a:t> </a:t>
            </a:r>
            <a:r>
              <a:rPr lang="hr-HR" b="0" kern="0" err="1"/>
              <a:t>на</a:t>
            </a:r>
            <a:r>
              <a:rPr lang="hr-HR" b="0" kern="0"/>
              <a:t> </a:t>
            </a:r>
            <a:r>
              <a:rPr lang="hr-HR" b="0" kern="0" err="1"/>
              <a:t>тунели</a:t>
            </a:r>
            <a:r>
              <a:rPr lang="hr-HR" b="0" kern="0"/>
              <a:t> – </a:t>
            </a:r>
            <a:r>
              <a:rPr lang="hr-HR" b="0" kern="0" err="1"/>
              <a:t>оптички</a:t>
            </a:r>
            <a:r>
              <a:rPr lang="hr-HR" b="0" kern="0"/>
              <a:t> </a:t>
            </a:r>
            <a:r>
              <a:rPr lang="hr-HR" b="0" kern="0" err="1"/>
              <a:t>кабел</a:t>
            </a:r>
            <a:r>
              <a:rPr lang="hr-HR" b="0" kern="0"/>
              <a:t> </a:t>
            </a:r>
            <a:endParaRPr lang="hr-HR" b="0">
              <a:cs typeface="Arial"/>
            </a:endParaRPr>
          </a:p>
          <a:p>
            <a:r>
              <a:rPr lang="hr-HR" b="0" kern="0" err="1"/>
              <a:t>Заштита</a:t>
            </a:r>
            <a:r>
              <a:rPr lang="hr-HR" b="0" kern="0"/>
              <a:t> </a:t>
            </a:r>
            <a:r>
              <a:rPr lang="hr-HR" b="0" kern="0" err="1"/>
              <a:t>во</a:t>
            </a:r>
            <a:r>
              <a:rPr lang="hr-HR" b="0" kern="0"/>
              <a:t> </a:t>
            </a:r>
            <a:r>
              <a:rPr lang="hr-HR" b="0" kern="0" err="1"/>
              <a:t>погони</a:t>
            </a:r>
            <a:r>
              <a:rPr lang="hr-HR" b="0" kern="0"/>
              <a:t> </a:t>
            </a:r>
            <a:r>
              <a:rPr lang="hr-HR" b="0" kern="0" err="1"/>
              <a:t>за</a:t>
            </a:r>
            <a:r>
              <a:rPr lang="hr-HR" b="0" kern="0"/>
              <a:t> </a:t>
            </a:r>
            <a:r>
              <a:rPr lang="hr-HR" b="0" kern="0" err="1"/>
              <a:t>производство</a:t>
            </a:r>
            <a:r>
              <a:rPr lang="hr-HR" b="0" kern="0"/>
              <a:t> </a:t>
            </a:r>
            <a:r>
              <a:rPr lang="hr-HR" b="0" kern="0" err="1"/>
              <a:t>во</a:t>
            </a:r>
            <a:r>
              <a:rPr lang="hr-HR" b="0" kern="0"/>
              <a:t> </a:t>
            </a:r>
            <a:r>
              <a:rPr lang="hr-HR" b="0" kern="0" err="1"/>
              <a:t>кои</a:t>
            </a:r>
            <a:r>
              <a:rPr lang="hr-HR" b="0" kern="0"/>
              <a:t> </a:t>
            </a:r>
            <a:r>
              <a:rPr lang="hr-HR" b="0" kern="0" err="1"/>
              <a:t>постои</a:t>
            </a:r>
            <a:r>
              <a:rPr lang="hr-HR" b="0" kern="0"/>
              <a:t> </a:t>
            </a:r>
            <a:r>
              <a:rPr lang="hr-HR" b="0" kern="0" err="1"/>
              <a:t>можност</a:t>
            </a:r>
            <a:r>
              <a:rPr lang="hr-HR" b="0" kern="0"/>
              <a:t> </a:t>
            </a:r>
            <a:r>
              <a:rPr lang="hr-HR" b="0" kern="0" err="1"/>
              <a:t>за</a:t>
            </a:r>
            <a:r>
              <a:rPr lang="hr-HR" b="0" kern="0"/>
              <a:t> </a:t>
            </a:r>
            <a:r>
              <a:rPr lang="hr-HR" b="0" kern="0" err="1"/>
              <a:t>пожар</a:t>
            </a:r>
            <a:r>
              <a:rPr lang="hr-HR" b="0" kern="0"/>
              <a:t> </a:t>
            </a:r>
            <a:r>
              <a:rPr lang="hr-HR" b="0" kern="0" err="1"/>
              <a:t>со</a:t>
            </a:r>
            <a:r>
              <a:rPr lang="hr-HR" b="0" kern="0"/>
              <a:t> </a:t>
            </a:r>
            <a:r>
              <a:rPr lang="hr-HR" b="0" kern="0" err="1"/>
              <a:t>пламен</a:t>
            </a:r>
            <a:r>
              <a:rPr lang="hr-HR" b="0" kern="0"/>
              <a:t> - </a:t>
            </a:r>
            <a:r>
              <a:rPr lang="hr-HR" b="0" kern="0" err="1"/>
              <a:t>детектор</a:t>
            </a:r>
            <a:r>
              <a:rPr lang="hr-HR" b="0" kern="0"/>
              <a:t> </a:t>
            </a:r>
            <a:r>
              <a:rPr lang="hr-HR" b="0" kern="0" err="1"/>
              <a:t>на</a:t>
            </a:r>
            <a:r>
              <a:rPr lang="hr-HR" b="0" kern="0"/>
              <a:t> </a:t>
            </a:r>
            <a:r>
              <a:rPr lang="hr-HR" b="0" kern="0" err="1"/>
              <a:t>пламен</a:t>
            </a:r>
            <a:r>
              <a:rPr lang="hr-HR" b="0" kern="0"/>
              <a:t> </a:t>
            </a:r>
            <a:endParaRPr lang="hr-HR" b="0">
              <a:cs typeface="Arial"/>
            </a:endParaRPr>
          </a:p>
          <a:p>
            <a:r>
              <a:rPr lang="hr-HR" b="0" kern="0" err="1"/>
              <a:t>Заштита</a:t>
            </a:r>
            <a:r>
              <a:rPr lang="hr-HR" b="0" kern="0"/>
              <a:t> </a:t>
            </a:r>
            <a:r>
              <a:rPr lang="hr-HR" b="0" kern="0" err="1"/>
              <a:t>во</a:t>
            </a:r>
            <a:r>
              <a:rPr lang="hr-HR" b="0" kern="0"/>
              <a:t> </a:t>
            </a:r>
            <a:r>
              <a:rPr lang="hr-HR" b="0" kern="0" err="1"/>
              <a:t>големи</a:t>
            </a:r>
            <a:r>
              <a:rPr lang="hr-HR" b="0" kern="0"/>
              <a:t> </a:t>
            </a:r>
            <a:r>
              <a:rPr lang="hr-HR" b="0" kern="0" err="1"/>
              <a:t>простори</a:t>
            </a:r>
            <a:r>
              <a:rPr lang="hr-HR" b="0" kern="0"/>
              <a:t> – </a:t>
            </a:r>
            <a:r>
              <a:rPr lang="hr-HR" b="0" kern="0" err="1"/>
              <a:t>специјални</a:t>
            </a:r>
            <a:r>
              <a:rPr lang="hr-HR" b="0" kern="0"/>
              <a:t> </a:t>
            </a:r>
            <a:r>
              <a:rPr lang="hr-HR" b="0" kern="0" err="1"/>
              <a:t>бариери</a:t>
            </a:r>
            <a:endParaRPr lang="hr-HR" b="0" err="1">
              <a:cs typeface="Arial"/>
            </a:endParaRPr>
          </a:p>
          <a:p>
            <a:r>
              <a:rPr lang="hr-HR" b="0" kern="0" err="1"/>
              <a:t>Заштита</a:t>
            </a:r>
            <a:r>
              <a:rPr lang="hr-HR" b="0" kern="0"/>
              <a:t> </a:t>
            </a:r>
            <a:r>
              <a:rPr lang="hr-HR" b="0" kern="0" err="1"/>
              <a:t>во</a:t>
            </a:r>
            <a:r>
              <a:rPr lang="hr-HR" b="0" kern="0"/>
              <a:t> </a:t>
            </a:r>
            <a:r>
              <a:rPr lang="hr-HR" b="0" kern="0" err="1"/>
              <a:t>нечисти</a:t>
            </a:r>
            <a:r>
              <a:rPr lang="hr-HR" b="0" kern="0"/>
              <a:t> </a:t>
            </a:r>
            <a:r>
              <a:rPr lang="hr-HR" b="0" kern="0" err="1"/>
              <a:t>средини</a:t>
            </a:r>
            <a:r>
              <a:rPr lang="hr-HR" b="0" kern="0"/>
              <a:t> – </a:t>
            </a:r>
            <a:r>
              <a:rPr lang="hr-HR" b="0" kern="0" err="1"/>
              <a:t>термографска</a:t>
            </a:r>
            <a:r>
              <a:rPr lang="hr-HR" b="0" kern="0"/>
              <a:t> </a:t>
            </a:r>
            <a:r>
              <a:rPr lang="hr-HR" b="0" kern="0" err="1"/>
              <a:t>камера</a:t>
            </a:r>
            <a:r>
              <a:rPr lang="hr-HR" b="0" kern="0"/>
              <a:t> </a:t>
            </a:r>
            <a:endParaRPr lang="hr-HR" b="0">
              <a:cs typeface="Arial"/>
            </a:endParaRPr>
          </a:p>
          <a:p>
            <a:r>
              <a:rPr lang="hr-HR" b="0" kern="0" err="1"/>
              <a:t>Детекција</a:t>
            </a:r>
            <a:r>
              <a:rPr lang="hr-HR" b="0" kern="0"/>
              <a:t> </a:t>
            </a:r>
            <a:r>
              <a:rPr lang="hr-HR" b="0" kern="0" err="1"/>
              <a:t>на</a:t>
            </a:r>
            <a:r>
              <a:rPr lang="hr-HR" b="0" kern="0"/>
              <a:t> </a:t>
            </a:r>
            <a:r>
              <a:rPr lang="hr-HR" b="0" kern="0" err="1"/>
              <a:t>пожари</a:t>
            </a:r>
            <a:r>
              <a:rPr lang="hr-HR" b="0" kern="0"/>
              <a:t> </a:t>
            </a:r>
            <a:r>
              <a:rPr lang="hr-HR" b="0" kern="0" err="1"/>
              <a:t>во</a:t>
            </a:r>
            <a:r>
              <a:rPr lang="hr-HR" b="0" kern="0"/>
              <a:t> </a:t>
            </a:r>
            <a:r>
              <a:rPr lang="hr-HR" b="0" kern="0" err="1"/>
              <a:t>отворени</a:t>
            </a:r>
            <a:r>
              <a:rPr lang="hr-HR" b="0" kern="0"/>
              <a:t> </a:t>
            </a:r>
            <a:r>
              <a:rPr lang="hr-HR" b="0" kern="0" err="1"/>
              <a:t>подрачја</a:t>
            </a:r>
            <a:r>
              <a:rPr lang="hr-HR" b="0" kern="0"/>
              <a:t> - </a:t>
            </a:r>
            <a:r>
              <a:rPr lang="hr-HR" b="0" kern="0" err="1"/>
              <a:t>камери</a:t>
            </a:r>
            <a:r>
              <a:rPr lang="hr-HR" b="0" kern="0"/>
              <a:t> </a:t>
            </a:r>
            <a:r>
              <a:rPr lang="hr-HR" b="0" kern="0" err="1"/>
              <a:t>со</a:t>
            </a:r>
            <a:r>
              <a:rPr lang="hr-HR" b="0" kern="0"/>
              <a:t> </a:t>
            </a:r>
            <a:r>
              <a:rPr lang="hr-HR" b="0" kern="0" err="1"/>
              <a:t>видеоаналитика</a:t>
            </a:r>
            <a:r>
              <a:rPr lang="hr-HR" b="0" kern="0"/>
              <a:t> </a:t>
            </a:r>
            <a:endParaRPr lang="hr-HR" b="0" err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373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213" y="3501084"/>
            <a:ext cx="3789313" cy="290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4" descr="2-FT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40" y="1918619"/>
            <a:ext cx="3661312" cy="30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9"/>
          <p:cNvSpPr txBox="1">
            <a:spLocks noChangeArrowheads="1"/>
          </p:cNvSpPr>
          <p:nvPr/>
        </p:nvSpPr>
        <p:spPr bwMode="auto">
          <a:xfrm>
            <a:off x="4161127" y="2000003"/>
            <a:ext cx="4982873" cy="142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 anchor="t"/>
          <a:lstStyle/>
          <a:p>
            <a:pPr marL="532130" indent="-532130">
              <a:spcBef>
                <a:spcPct val="20000"/>
              </a:spcBef>
              <a:buClr>
                <a:schemeClr val="bg2"/>
              </a:buClr>
              <a:buFont typeface="Arial" pitchFamily="34" charset="0"/>
              <a:buChar char="•"/>
              <a:defRPr/>
            </a:pPr>
            <a:r>
              <a:rPr lang="hr-HR" b="0" kern="0" err="1">
                <a:latin typeface="+mn-lt"/>
              </a:rPr>
              <a:t>Користење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на</a:t>
            </a:r>
            <a:r>
              <a:rPr lang="hr-HR" b="0" kern="0">
                <a:latin typeface="+mn-lt"/>
              </a:rPr>
              <a:t> </a:t>
            </a:r>
            <a:r>
              <a:rPr lang="hr-HR" b="0" kern="0" err="1">
                <a:latin typeface="+mn-lt"/>
              </a:rPr>
              <a:t>цевки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со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мал</a:t>
            </a:r>
            <a:r>
              <a:rPr lang="hr-HR" b="0" kern="0">
                <a:latin typeface="+mn-lt"/>
              </a:rPr>
              <a:t> </a:t>
            </a:r>
            <a:r>
              <a:rPr lang="hr-HR" b="0" kern="0" err="1">
                <a:latin typeface="+mn-lt"/>
              </a:rPr>
              <a:t>дијаметар</a:t>
            </a:r>
            <a:r>
              <a:rPr lang="hr-HR" b="0" kern="0">
                <a:latin typeface="+mn-lt"/>
              </a:rPr>
              <a:t> </a:t>
            </a:r>
            <a:r>
              <a:rPr lang="hr-HR" b="0" kern="0" err="1">
                <a:latin typeface="+mn-lt"/>
              </a:rPr>
              <a:t>со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дупчиња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за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всмукување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на</a:t>
            </a:r>
            <a:r>
              <a:rPr lang="hr-HR" b="0" kern="0">
                <a:latin typeface="+mn-lt"/>
              </a:rPr>
              <a:t> </a:t>
            </a:r>
            <a:r>
              <a:rPr lang="hr-HR" b="0" kern="0" err="1">
                <a:latin typeface="+mn-lt"/>
              </a:rPr>
              <a:t>примероци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од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воздухот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на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пр</a:t>
            </a:r>
            <a:r>
              <a:rPr lang="hr-HR" b="0" kern="0">
                <a:latin typeface="+mn-lt"/>
              </a:rPr>
              <a:t>. </a:t>
            </a:r>
            <a:r>
              <a:rPr lang="hr-HR" b="0" kern="0" err="1">
                <a:latin typeface="+mn-lt"/>
              </a:rPr>
              <a:t>од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серверски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ормари</a:t>
            </a:r>
            <a:r>
              <a:rPr lang="hr-HR" b="0" kern="0">
                <a:latin typeface="+mn-lt"/>
              </a:rPr>
              <a:t> </a:t>
            </a:r>
            <a:endParaRPr lang="en-US">
              <a:cs typeface="Times New Roman"/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6071" y="4951229"/>
            <a:ext cx="4982873" cy="1745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 anchor="t"/>
          <a:lstStyle/>
          <a:p>
            <a:pPr marL="532130" indent="-532130">
              <a:spcBef>
                <a:spcPct val="20000"/>
              </a:spcBef>
              <a:buClr>
                <a:schemeClr val="bg2"/>
              </a:buClr>
              <a:buFont typeface="Arial" pitchFamily="34" charset="0"/>
              <a:buChar char="•"/>
              <a:defRPr/>
            </a:pPr>
            <a:r>
              <a:rPr lang="hr-HR" b="0" kern="0" dirty="0">
                <a:latin typeface="+mn-lt"/>
              </a:rPr>
              <a:t>Во аспирациската централа се вградува оптички или ласерски детектор со голема осетливост</a:t>
            </a:r>
            <a:endParaRPr lang="en-US" dirty="0">
              <a:cs typeface="Times New Roman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18F0CFFF-5EBA-48D4-8A8A-4F2CD88F5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1" y="676275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3245" tIns="43245" rIns="43245" bIns="43245" anchor="t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defTabSz="865143" eaLnBrk="0" hangingPunct="0">
              <a:defRPr/>
            </a:pPr>
            <a:r>
              <a:rPr lang="hr-HR" sz="3200" b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Аспирациски</a:t>
            </a:r>
            <a:r>
              <a:rPr lang="hr-HR" sz="3200" b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hr-HR" sz="3200" b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системи</a:t>
            </a:r>
            <a:r>
              <a:rPr lang="hr-HR" sz="3200" b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 </a:t>
            </a:r>
            <a:endParaRPr lang="en-US" sz="3200" b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F9707-4B3C-4B98-B01B-851D73976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50" y="1343025"/>
            <a:ext cx="8477250" cy="925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 anchor="t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Clr>
                <a:schemeClr val="bg2"/>
              </a:buClr>
              <a:defRPr/>
            </a:pPr>
            <a:r>
              <a:rPr lang="hr-HR" b="0" kern="0" err="1">
                <a:latin typeface="+mn-lt"/>
              </a:rPr>
              <a:t>За</a:t>
            </a:r>
            <a:r>
              <a:rPr lang="hr-HR" b="0" kern="0">
                <a:latin typeface="+mn-lt"/>
              </a:rPr>
              <a:t> </a:t>
            </a:r>
            <a:r>
              <a:rPr lang="hr-HR" b="0" kern="0" err="1">
                <a:latin typeface="+mn-lt"/>
              </a:rPr>
              <a:t>рана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детекција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на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споро</a:t>
            </a:r>
            <a:r>
              <a:rPr lang="hr-HR" b="0" kern="0">
                <a:latin typeface="+mn-lt"/>
              </a:rPr>
              <a:t> </a:t>
            </a:r>
            <a:r>
              <a:rPr lang="hr-HR" b="0" kern="0" err="1">
                <a:latin typeface="+mn-lt"/>
              </a:rPr>
              <a:t>тлеечки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пожари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на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пр</a:t>
            </a:r>
            <a:r>
              <a:rPr lang="hr-HR" b="0" kern="0">
                <a:latin typeface="+mn-lt"/>
              </a:rPr>
              <a:t>. </a:t>
            </a:r>
            <a:r>
              <a:rPr lang="hr-HR" b="0" kern="0" err="1">
                <a:latin typeface="+mn-lt"/>
              </a:rPr>
              <a:t>електроника</a:t>
            </a:r>
            <a:r>
              <a:rPr lang="hr-HR" b="0" kern="0">
                <a:latin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3620962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79512" y="1772816"/>
            <a:ext cx="8839200" cy="460851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r>
              <a:rPr lang="hr-HR" sz="2600" b="0" kern="0" dirty="0">
                <a:latin typeface="+mn-lt"/>
                <a:sym typeface="Symbol" pitchFamily="18" charset="2"/>
              </a:rPr>
              <a:t>EN54 </a:t>
            </a:r>
            <a:r>
              <a:rPr lang="mk-MK" sz="2600" b="0" kern="0" dirty="0">
                <a:latin typeface="+mn-lt"/>
                <a:sym typeface="Symbol" pitchFamily="18" charset="2"/>
              </a:rPr>
              <a:t>нормата како основна норма за сите земји</a:t>
            </a:r>
            <a:endParaRPr lang="hr-HR" sz="2600" b="0" kern="0" dirty="0">
              <a:latin typeface="+mn-lt"/>
              <a:sym typeface="Symbol" pitchFamily="18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r>
              <a:rPr lang="mk-MK" sz="2600" b="0" kern="0" dirty="0">
                <a:latin typeface="+mn-lt"/>
                <a:sym typeface="Symbol" pitchFamily="18" charset="2"/>
              </a:rPr>
              <a:t>Дополнителна регулатива во зависност од земјата</a:t>
            </a:r>
            <a:endParaRPr lang="hr-HR" sz="2600" b="0" kern="0" dirty="0">
              <a:latin typeface="+mn-lt"/>
              <a:sym typeface="Symbol" pitchFamily="18" charset="2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defRPr/>
            </a:pPr>
            <a:r>
              <a:rPr lang="mk-MK" sz="2600" b="0" kern="0" dirty="0">
                <a:latin typeface="+mn-lt"/>
                <a:sym typeface="Symbol" pitchFamily="18" charset="2"/>
              </a:rPr>
              <a:t>Во</a:t>
            </a:r>
            <a:r>
              <a:rPr lang="hr-HR" sz="2600" b="0" kern="0" dirty="0">
                <a:latin typeface="+mn-lt"/>
                <a:sym typeface="Symbol" pitchFamily="18" charset="2"/>
              </a:rPr>
              <a:t> </a:t>
            </a:r>
            <a:r>
              <a:rPr lang="mk-MK" sz="2600" b="0" kern="0" dirty="0">
                <a:latin typeface="+mn-lt"/>
                <a:sym typeface="Symbol" pitchFamily="18" charset="2"/>
              </a:rPr>
              <a:t>ХР со правилник за дојава на пожар одредено е и задоволување на нормата </a:t>
            </a:r>
            <a:r>
              <a:rPr lang="hr-HR" sz="2600" b="0" kern="0" dirty="0">
                <a:latin typeface="+mn-lt"/>
                <a:sym typeface="Symbol" pitchFamily="18" charset="2"/>
              </a:rPr>
              <a:t>VDE 0833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defRPr/>
            </a:pPr>
            <a:endParaRPr lang="hr-HR" sz="2600" b="0" kern="0" dirty="0">
              <a:latin typeface="+mn-lt"/>
              <a:sym typeface="Symbol" pitchFamily="18" charset="2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defRPr/>
            </a:pPr>
            <a:r>
              <a:rPr lang="mk-MK" sz="2600" b="0" kern="0" dirty="0" err="1">
                <a:latin typeface="+mn-lt"/>
                <a:sym typeface="Symbol" pitchFamily="18" charset="2"/>
              </a:rPr>
              <a:t>Оддимување</a:t>
            </a:r>
            <a:r>
              <a:rPr lang="hr-HR" sz="2600" b="0" kern="0" dirty="0">
                <a:latin typeface="+mn-lt"/>
                <a:sym typeface="Symbol" pitchFamily="18" charset="2"/>
              </a:rPr>
              <a:t> – </a:t>
            </a:r>
            <a:r>
              <a:rPr lang="mk-MK" sz="2600" b="0" kern="0" dirty="0">
                <a:latin typeface="+mn-lt"/>
                <a:sym typeface="Symbol" pitchFamily="18" charset="2"/>
              </a:rPr>
              <a:t>норма</a:t>
            </a:r>
            <a:r>
              <a:rPr lang="hr-HR" sz="2600" b="0" kern="0" dirty="0">
                <a:latin typeface="+mn-lt"/>
                <a:sym typeface="Symbol" pitchFamily="18" charset="2"/>
              </a:rPr>
              <a:t> EN12101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defRPr/>
            </a:pPr>
            <a:endParaRPr lang="hr-HR" sz="2600" b="0" kern="0" dirty="0">
              <a:latin typeface="+mn-lt"/>
              <a:sym typeface="Symbol" pitchFamily="18" charset="2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defRPr/>
            </a:pPr>
            <a:r>
              <a:rPr lang="mk-MK" sz="2600" b="0" kern="0" dirty="0">
                <a:latin typeface="+mn-lt"/>
                <a:sym typeface="Symbol" pitchFamily="18" charset="2"/>
              </a:rPr>
              <a:t>Дојава на присуство на гасови</a:t>
            </a:r>
            <a:r>
              <a:rPr lang="hr-HR" sz="2600" b="0" kern="0" dirty="0">
                <a:latin typeface="+mn-lt"/>
                <a:sym typeface="Symbol" pitchFamily="18" charset="2"/>
              </a:rPr>
              <a:t> (CO </a:t>
            </a:r>
            <a:r>
              <a:rPr lang="mk-MK" sz="2600" b="0" kern="0" dirty="0">
                <a:latin typeface="+mn-lt"/>
                <a:sym typeface="Symbol" pitchFamily="18" charset="2"/>
              </a:rPr>
              <a:t>во гаражите</a:t>
            </a:r>
            <a:r>
              <a:rPr lang="hr-HR" sz="2600" b="0" kern="0" dirty="0">
                <a:latin typeface="+mn-lt"/>
                <a:sym typeface="Symbol" pitchFamily="18" charset="2"/>
              </a:rPr>
              <a:t>) –</a:t>
            </a:r>
            <a:r>
              <a:rPr lang="mk-MK" sz="2600" b="0" kern="0" dirty="0">
                <a:latin typeface="+mn-lt"/>
                <a:sym typeface="Symbol" pitchFamily="18" charset="2"/>
              </a:rPr>
              <a:t>норма </a:t>
            </a:r>
            <a:r>
              <a:rPr lang="hr-HR" sz="2600" b="0" kern="0" dirty="0">
                <a:latin typeface="+mn-lt"/>
                <a:sym typeface="Symbol" pitchFamily="18" charset="2"/>
              </a:rPr>
              <a:t>EN 50545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defRPr/>
            </a:pPr>
            <a:endParaRPr lang="hr-HR" sz="2600" b="0" kern="0" dirty="0">
              <a:latin typeface="+mn-lt"/>
              <a:sym typeface="Symbol" pitchFamily="18" charset="2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defRPr/>
            </a:pPr>
            <a:r>
              <a:rPr lang="mk-MK" sz="2600" b="0" kern="0" dirty="0">
                <a:latin typeface="+mn-lt"/>
                <a:sym typeface="Symbol" pitchFamily="18" charset="2"/>
              </a:rPr>
              <a:t>Евакуациски разглас</a:t>
            </a:r>
            <a:r>
              <a:rPr lang="hr-HR" sz="2600" b="0" kern="0" dirty="0">
                <a:latin typeface="+mn-lt"/>
                <a:sym typeface="Symbol" pitchFamily="18" charset="2"/>
              </a:rPr>
              <a:t> – </a:t>
            </a:r>
            <a:r>
              <a:rPr lang="mk-MK" sz="2600" b="0" kern="0" dirty="0">
                <a:latin typeface="+mn-lt"/>
                <a:sym typeface="Symbol" pitchFamily="18" charset="2"/>
              </a:rPr>
              <a:t>норма</a:t>
            </a:r>
            <a:r>
              <a:rPr lang="hr-HR" sz="2600" b="0" kern="0" dirty="0">
                <a:latin typeface="+mn-lt"/>
                <a:sym typeface="Symbol" pitchFamily="18" charset="2"/>
              </a:rPr>
              <a:t> EN60849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endParaRPr lang="hr-HR" sz="2600" b="0" kern="0" dirty="0">
              <a:latin typeface="+mn-lt"/>
              <a:sym typeface="Symbol" pitchFamily="18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endParaRPr lang="hr-HR" sz="2600" b="0" kern="0" dirty="0">
              <a:latin typeface="+mn-lt"/>
              <a:sym typeface="Symbol" pitchFamily="18" charset="2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1" y="838201"/>
            <a:ext cx="8839200" cy="64658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k-MK" sz="4000" b="0" i="0" u="none" strike="noStrike" kern="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Норми кај заштитата од пожар</a:t>
            </a:r>
            <a:endParaRPr kumimoji="0" lang="hr-HR" sz="4000" b="0" i="0" u="none" strike="noStrike" kern="0" cap="none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46709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200025" y="1666875"/>
            <a:ext cx="6984454" cy="1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 marL="531495" indent="-531495">
              <a:spcBef>
                <a:spcPct val="20000"/>
              </a:spcBef>
              <a:buClr>
                <a:schemeClr val="bg2"/>
              </a:buClr>
              <a:buFontTx/>
              <a:buChar char="•"/>
              <a:defRPr/>
            </a:pPr>
            <a:r>
              <a:rPr lang="hr-HR" b="0" kern="0" err="1">
                <a:latin typeface="+mn-lt"/>
              </a:rPr>
              <a:t>За</a:t>
            </a:r>
            <a:r>
              <a:rPr lang="hr-HR" b="0" kern="0">
                <a:latin typeface="+mn-lt"/>
              </a:rPr>
              <a:t> </a:t>
            </a:r>
            <a:r>
              <a:rPr lang="hr-HR" b="0" kern="0" err="1">
                <a:latin typeface="+mn-lt"/>
              </a:rPr>
              <a:t>заштита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на</a:t>
            </a:r>
            <a:r>
              <a:rPr lang="hr-HR" b="0" kern="0">
                <a:latin typeface="+mn-lt"/>
              </a:rPr>
              <a:t> </a:t>
            </a:r>
            <a:r>
              <a:rPr lang="hr-HR" b="0" kern="0" err="1">
                <a:latin typeface="+mn-lt"/>
              </a:rPr>
              <a:t>тунели</a:t>
            </a:r>
            <a:r>
              <a:rPr lang="hr-HR" b="0" kern="0">
                <a:latin typeface="+mn-lt"/>
              </a:rPr>
              <a:t> </a:t>
            </a:r>
            <a:r>
              <a:rPr lang="hr-HR" b="0" kern="0" err="1">
                <a:latin typeface="+mn-lt"/>
              </a:rPr>
              <a:t>или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кабелски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канали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со</a:t>
            </a:r>
            <a:r>
              <a:rPr lang="hr-HR" b="0" kern="0">
                <a:latin typeface="+mn-lt"/>
              </a:rPr>
              <a:t> </a:t>
            </a:r>
            <a:r>
              <a:rPr lang="hr-HR" b="0" kern="0" err="1">
                <a:latin typeface="+mn-lt"/>
              </a:rPr>
              <a:t>големи</a:t>
            </a:r>
            <a:r>
              <a:rPr lang="hr-HR" b="0" kern="0">
                <a:latin typeface="+mn-lt"/>
              </a:rPr>
              <a:t> </a:t>
            </a:r>
            <a:r>
              <a:rPr lang="hr-HR" b="0" kern="0" err="1">
                <a:latin typeface="+mn-lt"/>
              </a:rPr>
              <a:t>должини</a:t>
            </a:r>
            <a:endParaRPr lang="en-US">
              <a:cs typeface="Times New Roman"/>
            </a:endParaRPr>
          </a:p>
          <a:p>
            <a:pPr marL="531495" indent="-531495">
              <a:spcBef>
                <a:spcPct val="20000"/>
              </a:spcBef>
              <a:buClr>
                <a:schemeClr val="bg2"/>
              </a:buClr>
              <a:buFontTx/>
              <a:buChar char="•"/>
              <a:defRPr/>
            </a:pPr>
            <a:r>
              <a:rPr lang="hr-HR" b="0" kern="0" err="1">
                <a:latin typeface="+mn-lt"/>
              </a:rPr>
              <a:t>Оптичкиот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кабел</a:t>
            </a:r>
            <a:r>
              <a:rPr lang="hr-HR" b="0" kern="0">
                <a:latin typeface="+mn-lt"/>
              </a:rPr>
              <a:t> </a:t>
            </a:r>
            <a:r>
              <a:rPr lang="hr-HR" b="0" kern="0" err="1">
                <a:latin typeface="+mn-lt"/>
              </a:rPr>
              <a:t>при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промена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на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температурата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се</a:t>
            </a:r>
            <a:r>
              <a:rPr lang="hr-HR" b="0" kern="0">
                <a:latin typeface="+mn-lt"/>
              </a:rPr>
              <a:t> </a:t>
            </a:r>
            <a:r>
              <a:rPr lang="hr-HR" b="0" kern="0" err="1">
                <a:latin typeface="+mn-lt"/>
              </a:rPr>
              <a:t>извиткува</a:t>
            </a:r>
            <a:r>
              <a:rPr lang="hr-HR" b="0" kern="0">
                <a:latin typeface="+mn-lt"/>
              </a:rPr>
              <a:t> и </a:t>
            </a:r>
            <a:r>
              <a:rPr lang="hr-HR" b="0" kern="0" err="1">
                <a:latin typeface="+mn-lt"/>
              </a:rPr>
              <a:t>го</a:t>
            </a:r>
            <a:r>
              <a:rPr lang="hr-HR" b="0" kern="0">
                <a:latin typeface="+mn-lt"/>
              </a:rPr>
              <a:t> </a:t>
            </a:r>
            <a:r>
              <a:rPr lang="hr-HR" b="0" kern="0" err="1">
                <a:latin typeface="+mn-lt"/>
              </a:rPr>
              <a:t>менува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рефлектирачкиот</a:t>
            </a:r>
            <a:r>
              <a:rPr lang="hr-HR" b="0" kern="0">
                <a:latin typeface="+mn-lt"/>
              </a:rPr>
              <a:t> </a:t>
            </a:r>
            <a:r>
              <a:rPr lang="hr-HR" b="0" kern="0" err="1">
                <a:latin typeface="+mn-lt"/>
              </a:rPr>
              <a:t>сигнал</a:t>
            </a:r>
            <a:r>
              <a:rPr lang="hr-HR" b="0" kern="0">
                <a:latin typeface="+mn-lt"/>
              </a:rPr>
              <a:t> </a:t>
            </a:r>
            <a:endParaRPr lang="hr-HR" sz="2400" b="0">
              <a:latin typeface="+mn-lt"/>
              <a:cs typeface="Arial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836613"/>
            <a:ext cx="9144000" cy="54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3245" tIns="43245" rIns="43245" bIns="43245" anchor="t">
            <a:spAutoFit/>
          </a:bodyPr>
          <a:lstStyle/>
          <a:p>
            <a:pPr algn="ctr" defTabSz="865143" eaLnBrk="0" hangingPunct="0">
              <a:defRPr/>
            </a:pPr>
            <a:r>
              <a:rPr lang="hr-HR" sz="2900" b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Линиски</a:t>
            </a:r>
            <a:r>
              <a:rPr lang="hr-HR" sz="2900" b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 </a:t>
            </a:r>
            <a:r>
              <a:rPr lang="hr-HR" sz="2900" b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детектори</a:t>
            </a:r>
            <a:r>
              <a:rPr lang="hr-HR" sz="2900" b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hr-HR" sz="2900" b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на</a:t>
            </a:r>
            <a:r>
              <a:rPr lang="hr-HR" sz="2900" b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hr-HR" sz="2900" b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температура</a:t>
            </a:r>
            <a:r>
              <a:rPr lang="hr-HR" sz="2900" b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–</a:t>
            </a:r>
            <a:r>
              <a:rPr lang="hr-HR" sz="2900" b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оптички</a:t>
            </a:r>
            <a:r>
              <a:rPr lang="hr-HR" sz="2900" b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hr-HR" sz="2900" b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кабел</a:t>
            </a:r>
            <a:r>
              <a:rPr lang="hr-HR" sz="3000" b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 </a:t>
            </a:r>
            <a:endParaRPr lang="en-US" sz="3000" b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10" name="Picture 2" descr="test alarm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1048"/>
            <a:ext cx="4248472" cy="264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" y="4000500"/>
            <a:ext cx="4515728" cy="230822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hr-HR" b="0" kern="0" dirty="0">
                <a:latin typeface="+mn-lt"/>
              </a:rPr>
              <a:t>Анализатор кој ја пресмету</a:t>
            </a:r>
            <a:r>
              <a:rPr lang="mk-MK" b="0" kern="0" dirty="0">
                <a:latin typeface="+mn-lt"/>
              </a:rPr>
              <a:t>в</a:t>
            </a:r>
            <a:r>
              <a:rPr lang="hr-HR" b="0" kern="0" dirty="0">
                <a:latin typeface="+mn-lt"/>
              </a:rPr>
              <a:t>а одалеченоста на која се случило искривувањето, односно порастот на температурата, со</a:t>
            </a:r>
            <a:br>
              <a:rPr lang="mk-MK" b="0" kern="0" dirty="0">
                <a:latin typeface="+mn-lt"/>
              </a:rPr>
            </a:br>
            <a:r>
              <a:rPr lang="hr-HR" b="0" kern="0" dirty="0">
                <a:latin typeface="+mn-lt"/>
              </a:rPr>
              <a:t>прецизност од </a:t>
            </a:r>
            <a:r>
              <a:rPr lang="hr-HR" sz="2400" b="0" kern="0" dirty="0">
                <a:latin typeface="+mn-lt"/>
              </a:rPr>
              <a:t>1m</a:t>
            </a:r>
            <a:endParaRPr lang="en-US" dirty="0"/>
          </a:p>
        </p:txBody>
      </p:sp>
      <p:pic>
        <p:nvPicPr>
          <p:cNvPr id="13" name="Picture 6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45" b="13015"/>
          <a:stretch/>
        </p:blipFill>
        <p:spPr bwMode="auto">
          <a:xfrm>
            <a:off x="7380312" y="1466505"/>
            <a:ext cx="1584101" cy="234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62010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03691" y="641584"/>
            <a:ext cx="8839200" cy="862013"/>
          </a:xfrm>
        </p:spPr>
        <p:txBody>
          <a:bodyPr/>
          <a:lstStyle/>
          <a:p>
            <a:pPr eaLnBrk="1" hangingPunct="1"/>
            <a:r>
              <a:rPr lang="hr-HR" altLang="sr-Latn-RS" dirty="0"/>
              <a:t>Детекција на пламен – IR детектори </a:t>
            </a:r>
            <a:endParaRPr lang="en-GB" altLang="sr-Latn-R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3691" y="1417123"/>
            <a:ext cx="6192837" cy="2376289"/>
          </a:xfrm>
        </p:spPr>
        <p:txBody>
          <a:bodyPr/>
          <a:lstStyle/>
          <a:p>
            <a:pPr eaLnBrk="1" hangingPunct="1"/>
            <a:r>
              <a:rPr lang="hr-HR" altLang="sr-Latn-RS" sz="2200" dirty="0"/>
              <a:t>За примена каде се можни пожари без присуство на чад/прашина и висока температура </a:t>
            </a:r>
          </a:p>
          <a:p>
            <a:pPr eaLnBrk="1" hangingPunct="1"/>
            <a:r>
              <a:rPr lang="hr-HR" altLang="sr-Latn-RS" sz="2200" dirty="0"/>
              <a:t>Реагираат на енергијата на инфрацрвеното зрачење на пламенот и треперењето на пламенот во фрекф.опсег од 3 до 30Hz</a:t>
            </a:r>
            <a:endParaRPr lang="hr-HR" altLang="sr-Latn-RS" sz="2200" dirty="0">
              <a:cs typeface="Arial"/>
            </a:endParaRPr>
          </a:p>
          <a:p>
            <a:pPr eaLnBrk="1" hangingPunct="1"/>
            <a:r>
              <a:rPr lang="hr-HR" altLang="sr-Latn-RS" sz="2200" dirty="0"/>
              <a:t>pogodni na požare ugljikovodika</a:t>
            </a:r>
            <a:endParaRPr lang="hr-HR" altLang="sr-Latn-RS" sz="2200" dirty="0">
              <a:cs typeface="Arial"/>
            </a:endParaRPr>
          </a:p>
        </p:txBody>
      </p:sp>
      <p:pic>
        <p:nvPicPr>
          <p:cNvPr id="31750" name="Picture 7" descr="05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700213"/>
            <a:ext cx="977052" cy="154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Z:\poslovno\Poslovi\vodic+\ilustracije\polje pokrivanja detektor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45"/>
          <a:stretch>
            <a:fillRect/>
          </a:stretch>
        </p:blipFill>
        <p:spPr bwMode="auto">
          <a:xfrm>
            <a:off x="6155956" y="3706937"/>
            <a:ext cx="3024708" cy="285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03691" y="3931863"/>
            <a:ext cx="5761335" cy="2095500"/>
          </a:xfrm>
          <a:prstGeom prst="rect">
            <a:avLst/>
          </a:prstGeom>
          <a:ln w="25400" cap="flat" cmpd="sng" algn="ctr">
            <a:solidFill>
              <a:schemeClr val="accent3"/>
            </a:solidFill>
            <a:prstDash val="solid"/>
            <a:miter lim="800000"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hr-HR" altLang="sr-Latn-RS" sz="2200" b="0" kern="0" err="1"/>
              <a:t>Фотометриска</a:t>
            </a:r>
            <a:r>
              <a:rPr lang="hr-HR" altLang="sr-Latn-RS" sz="2200" b="0" kern="0"/>
              <a:t> </a:t>
            </a:r>
            <a:r>
              <a:rPr lang="hr-HR" altLang="sr-Latn-RS" sz="2200" b="0" kern="0" err="1"/>
              <a:t>метода</a:t>
            </a:r>
            <a:r>
              <a:rPr lang="hr-HR" altLang="sr-Latn-RS" sz="2200" b="0" kern="0"/>
              <a:t> – </a:t>
            </a:r>
            <a:r>
              <a:rPr lang="hr-HR" altLang="sr-Latn-RS" sz="2200" b="0" kern="0" err="1"/>
              <a:t>оптика</a:t>
            </a:r>
            <a:r>
              <a:rPr lang="hr-HR" altLang="sr-Latn-RS" sz="2200" b="0" kern="0"/>
              <a:t>!</a:t>
            </a:r>
          </a:p>
          <a:p>
            <a:pPr eaLnBrk="1" hangingPunct="1"/>
            <a:r>
              <a:rPr lang="hr-HR" altLang="sr-Latn-RS" sz="2200" b="0" kern="0" err="1"/>
              <a:t>Осетливост</a:t>
            </a:r>
            <a:r>
              <a:rPr lang="hr-HR" altLang="sr-Latn-RS" sz="2200" b="0" kern="0"/>
              <a:t> 2-3% </a:t>
            </a:r>
            <a:r>
              <a:rPr lang="hr-HR" altLang="sr-Latn-RS" sz="2200" b="0" kern="0" err="1"/>
              <a:t>од</a:t>
            </a:r>
            <a:r>
              <a:rPr lang="hr-HR" altLang="sr-Latn-RS" sz="2200" b="0" kern="0"/>
              <a:t> </a:t>
            </a:r>
            <a:r>
              <a:rPr lang="hr-HR" altLang="sr-Latn-RS" sz="2200" b="0" kern="0" err="1"/>
              <a:t>одалеченоста</a:t>
            </a:r>
            <a:r>
              <a:rPr lang="hr-HR" altLang="sr-Latn-RS" sz="2200" b="0" kern="0"/>
              <a:t> (</a:t>
            </a:r>
            <a:r>
              <a:rPr lang="hr-HR" altLang="sr-Latn-RS" sz="2200" b="0" kern="0" err="1"/>
              <a:t>на</a:t>
            </a:r>
            <a:r>
              <a:rPr lang="hr-HR" altLang="sr-Latn-RS" sz="2200" b="0" kern="0"/>
              <a:t>  10m </a:t>
            </a:r>
            <a:r>
              <a:rPr lang="hr-HR" altLang="sr-Latn-RS" sz="2200" b="0" kern="0" err="1"/>
              <a:t>детектира</a:t>
            </a:r>
            <a:r>
              <a:rPr lang="hr-HR" altLang="sr-Latn-RS" sz="2200" b="0" kern="0"/>
              <a:t> </a:t>
            </a:r>
            <a:r>
              <a:rPr lang="hr-HR" altLang="sr-Latn-RS" sz="2200" b="0" kern="0" err="1"/>
              <a:t>пламен</a:t>
            </a:r>
            <a:r>
              <a:rPr lang="hr-HR" altLang="sr-Latn-RS" sz="2200" b="0" kern="0"/>
              <a:t> </a:t>
            </a:r>
            <a:r>
              <a:rPr lang="hr-HR" altLang="sr-Latn-RS" sz="2200" b="0" kern="0" err="1"/>
              <a:t>со</a:t>
            </a:r>
            <a:r>
              <a:rPr lang="hr-HR" altLang="sr-Latn-RS" sz="2200" b="0" kern="0"/>
              <a:t> </a:t>
            </a:r>
            <a:r>
              <a:rPr lang="hr-HR" altLang="sr-Latn-RS" sz="2200" b="0" kern="0" err="1"/>
              <a:t>висина</a:t>
            </a:r>
            <a:r>
              <a:rPr lang="hr-HR" altLang="sr-Latn-RS" sz="2200" b="0" kern="0"/>
              <a:t> </a:t>
            </a:r>
            <a:r>
              <a:rPr lang="hr-HR" altLang="sr-Latn-RS" sz="2200" b="0" kern="0" err="1"/>
              <a:t>од</a:t>
            </a:r>
            <a:r>
              <a:rPr lang="hr-HR" altLang="sr-Latn-RS" sz="2200" b="0" kern="0"/>
              <a:t> 20-30cm)</a:t>
            </a:r>
            <a:endParaRPr lang="hr-HR" altLang="sr-Latn-RS" sz="2200" b="0">
              <a:cs typeface="Arial"/>
            </a:endParaRPr>
          </a:p>
          <a:p>
            <a:r>
              <a:rPr lang="hr-HR" altLang="sr-Latn-RS" sz="2200" b="0" kern="0" err="1"/>
              <a:t>На</a:t>
            </a:r>
            <a:r>
              <a:rPr lang="hr-HR" altLang="sr-Latn-RS" sz="2200" b="0" kern="0"/>
              <a:t> </a:t>
            </a:r>
            <a:r>
              <a:rPr lang="hr-HR" altLang="sr-Latn-RS" sz="2200" b="0" kern="0" err="1"/>
              <a:t>поголема</a:t>
            </a:r>
            <a:r>
              <a:rPr lang="hr-HR" altLang="sr-Latn-RS" sz="2200" b="0" kern="0"/>
              <a:t> </a:t>
            </a:r>
            <a:r>
              <a:rPr lang="hr-HR" altLang="sr-Latn-RS" sz="2200" b="0" kern="0" err="1"/>
              <a:t>одалеченост</a:t>
            </a:r>
            <a:r>
              <a:rPr lang="hr-HR" altLang="sr-Latn-RS" sz="2200" b="0" kern="0"/>
              <a:t> </a:t>
            </a:r>
            <a:r>
              <a:rPr lang="hr-HR" altLang="sr-Latn-RS" sz="2200" b="0" kern="0" err="1"/>
              <a:t>потребен</a:t>
            </a:r>
            <a:r>
              <a:rPr lang="hr-HR" altLang="sr-Latn-RS" sz="2200" b="0" kern="0"/>
              <a:t> е </a:t>
            </a:r>
            <a:r>
              <a:rPr lang="hr-HR" altLang="sr-Latn-RS" sz="2200" b="0" kern="0" err="1"/>
              <a:t>поголем</a:t>
            </a:r>
            <a:r>
              <a:rPr lang="hr-HR" altLang="sr-Latn-RS" sz="2200" b="0" kern="0"/>
              <a:t> </a:t>
            </a:r>
            <a:r>
              <a:rPr lang="hr-HR" altLang="sr-Latn-RS" sz="2200" b="0" kern="0" err="1"/>
              <a:t>пламен</a:t>
            </a:r>
            <a:r>
              <a:rPr lang="hr-HR" altLang="sr-Latn-RS" sz="2200" b="0" kern="0"/>
              <a:t> </a:t>
            </a:r>
            <a:r>
              <a:rPr lang="hr-HR" altLang="sr-Latn-RS" sz="2200" b="0" kern="0" err="1"/>
              <a:t>за</a:t>
            </a:r>
            <a:r>
              <a:rPr lang="hr-HR" altLang="sr-Latn-RS" sz="2200" b="0" kern="0"/>
              <a:t> </a:t>
            </a:r>
            <a:r>
              <a:rPr lang="hr-HR" altLang="sr-Latn-RS" sz="2200" b="0" kern="0" err="1"/>
              <a:t>детекција</a:t>
            </a:r>
            <a:r>
              <a:rPr lang="hr-HR" altLang="sr-Latn-RS" sz="2200" b="0" kern="0"/>
              <a:t> </a:t>
            </a:r>
            <a:endParaRPr lang="hr-HR" altLang="sr-Latn-RS" sz="2200" b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85918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604" y="1611215"/>
            <a:ext cx="3839369" cy="250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908050"/>
            <a:ext cx="914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3245" tIns="43245" rIns="43245" bIns="43245">
            <a:spAutoFit/>
          </a:bodyPr>
          <a:lstStyle/>
          <a:p>
            <a:pPr algn="ctr" defTabSz="865143" eaLnBrk="0" hangingPunct="0">
              <a:buNone/>
              <a:defRPr/>
            </a:pPr>
            <a:r>
              <a:rPr lang="hr-HR" sz="3200" b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Specijalni detektori s </a:t>
            </a:r>
            <a:r>
              <a:rPr lang="hr-HR" sz="3200" b="0" err="1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projeciranom</a:t>
            </a:r>
            <a:r>
              <a:rPr lang="hr-HR" sz="3200" b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zrakom</a:t>
            </a:r>
            <a:endParaRPr lang="en-US" sz="3200" b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38100" y="1611215"/>
            <a:ext cx="4709319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531495" indent="-531495"/>
            <a:r>
              <a:rPr lang="hr-HR" altLang="sr-Latn-RS" sz="2400" b="0" kern="0" err="1"/>
              <a:t>За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примена</a:t>
            </a:r>
            <a:r>
              <a:rPr lang="hr-HR" altLang="sr-Latn-RS" sz="2400" b="0" kern="0"/>
              <a:t> </a:t>
            </a:r>
            <a:r>
              <a:rPr lang="hr-HR" altLang="sr-Latn-RS" sz="2400" b="0" kern="0" err="1"/>
              <a:t>во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која</a:t>
            </a:r>
            <a:r>
              <a:rPr lang="hr-HR" altLang="sr-Latn-RS" sz="2400" b="0" kern="0"/>
              <a:t> </a:t>
            </a:r>
            <a:r>
              <a:rPr lang="hr-HR" altLang="sr-Latn-RS" sz="2400" b="0" kern="0" err="1"/>
              <a:t>заштита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со</a:t>
            </a:r>
            <a:r>
              <a:rPr lang="hr-HR" altLang="sr-Latn-RS" sz="2400" b="0" kern="0"/>
              <a:t> </a:t>
            </a:r>
            <a:r>
              <a:rPr lang="hr-HR" altLang="sr-Latn-RS" sz="2400" b="0" kern="0" err="1"/>
              <a:t>детектори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во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точка</a:t>
            </a:r>
            <a:r>
              <a:rPr lang="hr-HR" altLang="sr-Latn-RS" sz="2400" b="0" kern="0"/>
              <a:t> </a:t>
            </a:r>
            <a:r>
              <a:rPr lang="hr-HR" altLang="sr-Latn-RS" sz="2400" b="0" kern="0" err="1"/>
              <a:t>би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била</a:t>
            </a:r>
            <a:r>
              <a:rPr lang="hr-HR" altLang="sr-Latn-RS" sz="2400" b="0" kern="0"/>
              <a:t> </a:t>
            </a:r>
            <a:r>
              <a:rPr lang="hr-HR" altLang="sr-Latn-RS" sz="2400" b="0" kern="0" err="1"/>
              <a:t>непогодна</a:t>
            </a:r>
            <a:endParaRPr lang="hr-HR" altLang="sr-Latn-RS" sz="2400" b="0" err="1">
              <a:cs typeface="Arial"/>
            </a:endParaRPr>
          </a:p>
        </p:txBody>
      </p:sp>
      <p:sp>
        <p:nvSpPr>
          <p:cNvPr id="9" name="Rectangle 7"/>
          <p:cNvSpPr txBox="1">
            <a:spLocks noChangeArrowheads="1"/>
          </p:cNvSpPr>
          <p:nvPr/>
        </p:nvSpPr>
        <p:spPr bwMode="auto">
          <a:xfrm>
            <a:off x="4019550" y="4143375"/>
            <a:ext cx="5236534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531495" indent="-531495"/>
            <a:r>
              <a:rPr lang="hr-HR" altLang="sr-Latn-RS" sz="2400" b="0" kern="0" err="1"/>
              <a:t>Две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компоненти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на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сигналот</a:t>
            </a:r>
            <a:r>
              <a:rPr lang="hr-HR" altLang="sr-Latn-RS" sz="2400" b="0" kern="0"/>
              <a:t> - UV (</a:t>
            </a:r>
            <a:r>
              <a:rPr lang="hr-HR" altLang="sr-Latn-RS" sz="2400" b="0" kern="0" err="1"/>
              <a:t>мали</a:t>
            </a:r>
            <a:r>
              <a:rPr lang="hr-HR" altLang="sr-Latn-RS" sz="2400" b="0" kern="0"/>
              <a:t> и </a:t>
            </a:r>
            <a:r>
              <a:rPr lang="hr-HR" altLang="sr-Latn-RS" sz="2400" b="0" kern="0" err="1"/>
              <a:t>поголеми</a:t>
            </a:r>
            <a:r>
              <a:rPr lang="hr-HR" altLang="sr-Latn-RS" sz="2400" b="0" kern="0"/>
              <a:t> </a:t>
            </a:r>
            <a:r>
              <a:rPr lang="hr-HR" altLang="sr-Latn-RS" sz="2400" b="0" kern="0" err="1"/>
              <a:t>честички</a:t>
            </a:r>
            <a:r>
              <a:rPr lang="hr-HR" altLang="sr-Latn-RS" sz="2400" b="0" kern="0"/>
              <a:t>) и IR </a:t>
            </a:r>
            <a:r>
              <a:rPr lang="hr-HR" altLang="sr-Latn-RS" sz="2400" b="0" kern="0" err="1"/>
              <a:t>за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големи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честички</a:t>
            </a:r>
            <a:endParaRPr lang="en-US" err="1"/>
          </a:p>
          <a:p>
            <a:pPr marL="531495" indent="-531495"/>
            <a:r>
              <a:rPr lang="hr-HR" altLang="sr-Latn-RS" sz="2400" b="0" kern="0" err="1"/>
              <a:t>Еден</a:t>
            </a:r>
            <a:r>
              <a:rPr lang="hr-HR" altLang="sr-Latn-RS" sz="2400" b="0" kern="0"/>
              <a:t> </a:t>
            </a:r>
            <a:r>
              <a:rPr lang="hr-HR" altLang="sr-Latn-RS" sz="2400" b="0" kern="0" err="1"/>
              <a:t>приемник</a:t>
            </a:r>
            <a:r>
              <a:rPr lang="hr-HR" altLang="sr-Latn-RS" sz="2400" b="0" kern="0"/>
              <a:t>, </a:t>
            </a:r>
            <a:r>
              <a:rPr lang="hr-HR" altLang="sr-Latn-RS" sz="2400" b="0" kern="0" err="1"/>
              <a:t>повеќе</a:t>
            </a:r>
            <a:r>
              <a:rPr lang="hr-HR" altLang="sr-Latn-RS" sz="2400" b="0" kern="0"/>
              <a:t>  </a:t>
            </a:r>
            <a:r>
              <a:rPr lang="hr-HR" altLang="sr-Latn-RS" sz="2400" b="0" kern="0" err="1"/>
              <a:t>предаватели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под</a:t>
            </a:r>
            <a:r>
              <a:rPr lang="hr-HR" altLang="sr-Latn-RS" sz="2400" b="0" kern="0"/>
              <a:t>  </a:t>
            </a:r>
            <a:r>
              <a:rPr lang="hr-HR" altLang="sr-Latn-RS" sz="2400" b="0" kern="0" err="1"/>
              <a:t>различни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агли</a:t>
            </a:r>
            <a:endParaRPr lang="hr-HR" altLang="sr-Latn-RS" sz="2400" b="0" err="1"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16083"/>
            <a:ext cx="2438400" cy="1571625"/>
          </a:xfrm>
          <a:prstGeom prst="rect">
            <a:avLst/>
          </a:prstGeom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4B84123B-25AE-4A3F-A066-8E32CBBE5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028950"/>
            <a:ext cx="4827463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hr-HR" altLang="sr-Latn-RS" sz="2400" b="0" kern="0" err="1"/>
              <a:t>Погодно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за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објекти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со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големи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стаклени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површини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кои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несе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погодни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за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стандардни</a:t>
            </a:r>
            <a:r>
              <a:rPr lang="hr-HR" altLang="sr-Latn-RS" sz="2400" b="0" kern="0"/>
              <a:t> </a:t>
            </a:r>
            <a:r>
              <a:rPr lang="hr-HR" altLang="sr-Latn-RS" sz="2400" b="0" kern="0" err="1"/>
              <a:t>бариери</a:t>
            </a:r>
            <a:r>
              <a:rPr lang="hr-HR" altLang="sr-Latn-RS" sz="2400" b="0" kern="0"/>
              <a:t> </a:t>
            </a:r>
            <a:endParaRPr lang="hr-HR" sz="2400" b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212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85775"/>
            <a:ext cx="8839200" cy="630748"/>
          </a:xfrm>
        </p:spPr>
        <p:txBody>
          <a:bodyPr/>
          <a:lstStyle/>
          <a:p>
            <a:r>
              <a:rPr lang="hr-HR" sz="3500" err="1"/>
              <a:t>Термографско</a:t>
            </a:r>
            <a:r>
              <a:rPr lang="hr-HR" sz="3500"/>
              <a:t> </a:t>
            </a:r>
            <a:r>
              <a:rPr lang="hr-HR" sz="3500" err="1"/>
              <a:t>мерење</a:t>
            </a:r>
            <a:r>
              <a:rPr lang="hr-HR" sz="3500"/>
              <a:t> </a:t>
            </a:r>
            <a:r>
              <a:rPr lang="hr-HR" sz="3500" err="1"/>
              <a:t>на</a:t>
            </a:r>
            <a:r>
              <a:rPr lang="hr-HR" sz="3500"/>
              <a:t> </a:t>
            </a:r>
            <a:r>
              <a:rPr lang="hr-HR" sz="3500" err="1"/>
              <a:t>температурата</a:t>
            </a:r>
            <a:r>
              <a:rPr lang="hr-HR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435" y="4268788"/>
            <a:ext cx="2535200" cy="2254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0" r="38893" b="9378"/>
          <a:stretch/>
        </p:blipFill>
        <p:spPr>
          <a:xfrm>
            <a:off x="7020272" y="1466132"/>
            <a:ext cx="1971356" cy="5007500"/>
          </a:xfrm>
          <a:prstGeom prst="rect">
            <a:avLst/>
          </a:prstGeom>
        </p:spPr>
      </p:pic>
      <p:sp>
        <p:nvSpPr>
          <p:cNvPr id="7" name="Arrow: Right 6"/>
          <p:cNvSpPr/>
          <p:nvPr/>
        </p:nvSpPr>
        <p:spPr bwMode="auto">
          <a:xfrm>
            <a:off x="6267635" y="5376863"/>
            <a:ext cx="704665" cy="431800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0" y="4573746"/>
            <a:ext cx="3514687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hr-HR" sz="2400" b="0" kern="0" dirty="0"/>
              <a:t>Пример складирање на отпад, хемиски реакции под површината 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BD8747-76E3-4724-A6FC-26D6CB4C6A8B}"/>
              </a:ext>
            </a:extLst>
          </p:cNvPr>
          <p:cNvSpPr>
            <a:spLocks noGrp="1"/>
          </p:cNvSpPr>
          <p:nvPr/>
        </p:nvSpPr>
        <p:spPr bwMode="auto">
          <a:xfrm>
            <a:off x="-892" y="1220788"/>
            <a:ext cx="6970417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hr-HR" sz="2400" b="0" dirty="0"/>
              <a:t>Мерење на температурата со користење на термографски камери, софтверско одредување на алармно ниво</a:t>
            </a:r>
            <a:endParaRPr lang="en-US" sz="2400" b="0" dirty="0">
              <a:cs typeface="Arial"/>
            </a:endParaRPr>
          </a:p>
          <a:p>
            <a:r>
              <a:rPr lang="hr-HR" sz="2400" b="0" dirty="0"/>
              <a:t>Погодно за нечисти средини каде стандадната детекција би имала лажни аларми </a:t>
            </a:r>
            <a:r>
              <a:rPr lang="hr-HR" sz="2400" b="0" dirty="0">
                <a:cs typeface="Arial"/>
              </a:rPr>
              <a:t>.</a:t>
            </a:r>
          </a:p>
          <a:p>
            <a:r>
              <a:rPr lang="hr-HR" sz="2400" b="0" dirty="0">
                <a:cs typeface="Arial"/>
              </a:rPr>
              <a:t>Детекција на зголемување на температурата и под видливата површина</a:t>
            </a:r>
            <a:r>
              <a:rPr lang="hr-HR" b="0" dirty="0"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31724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8100" y="1673225"/>
            <a:ext cx="9089176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 anchor="t"/>
          <a:lstStyle/>
          <a:p>
            <a:pPr marL="532130" indent="-532130">
              <a:spcBef>
                <a:spcPct val="20000"/>
              </a:spcBef>
              <a:buFontTx/>
              <a:buChar char="•"/>
              <a:defRPr/>
            </a:pPr>
            <a:r>
              <a:rPr lang="hr-HR" b="0" err="1">
                <a:latin typeface="+mn-lt"/>
              </a:rPr>
              <a:t>Големи</a:t>
            </a:r>
            <a:r>
              <a:rPr lang="hr-HR" b="0">
                <a:latin typeface="+mn-lt"/>
              </a:rPr>
              <a:t> </a:t>
            </a:r>
            <a:r>
              <a:rPr lang="hr-HR" b="0" err="1">
                <a:latin typeface="+mn-lt"/>
              </a:rPr>
              <a:t>материјални</a:t>
            </a:r>
            <a:r>
              <a:rPr lang="hr-HR" b="0">
                <a:latin typeface="+mn-lt"/>
              </a:rPr>
              <a:t> </a:t>
            </a:r>
            <a:r>
              <a:rPr lang="hr-HR" b="0" err="1">
                <a:latin typeface="+mn-lt"/>
              </a:rPr>
              <a:t>штети</a:t>
            </a:r>
            <a:r>
              <a:rPr lang="hr-HR" b="0">
                <a:latin typeface="+mn-lt"/>
              </a:rPr>
              <a:t>, </a:t>
            </a:r>
            <a:r>
              <a:rPr lang="hr-HR" b="0" err="1">
                <a:latin typeface="+mn-lt"/>
              </a:rPr>
              <a:t>ненаселени</a:t>
            </a:r>
            <a:r>
              <a:rPr lang="hr-HR" b="0">
                <a:latin typeface="+mn-lt"/>
              </a:rPr>
              <a:t> </a:t>
            </a:r>
            <a:r>
              <a:rPr lang="hr-HR" b="0" err="1">
                <a:latin typeface="+mn-lt"/>
              </a:rPr>
              <a:t>подрачја</a:t>
            </a:r>
            <a:r>
              <a:rPr lang="hr-HR" b="0">
                <a:latin typeface="+mn-lt"/>
              </a:rPr>
              <a:t> </a:t>
            </a:r>
            <a:r>
              <a:rPr lang="hr-HR" b="0" err="1">
                <a:latin typeface="+mn-lt"/>
              </a:rPr>
              <a:t>кои</a:t>
            </a:r>
            <a:r>
              <a:rPr lang="hr-HR" b="0">
                <a:latin typeface="+mn-lt"/>
              </a:rPr>
              <a:t> е </a:t>
            </a:r>
            <a:r>
              <a:rPr lang="hr-HR" b="0" err="1">
                <a:latin typeface="+mn-lt"/>
              </a:rPr>
              <a:t>потребно</a:t>
            </a:r>
            <a:r>
              <a:rPr lang="hr-HR" b="0">
                <a:latin typeface="+mn-lt"/>
              </a:rPr>
              <a:t> </a:t>
            </a:r>
            <a:r>
              <a:rPr lang="hr-HR" b="0" err="1">
                <a:latin typeface="+mn-lt"/>
              </a:rPr>
              <a:t>да</a:t>
            </a:r>
            <a:r>
              <a:rPr lang="hr-HR" b="0">
                <a:latin typeface="+mn-lt"/>
              </a:rPr>
              <a:t> </a:t>
            </a:r>
            <a:r>
              <a:rPr lang="hr-HR" b="0" err="1">
                <a:latin typeface="+mn-lt"/>
              </a:rPr>
              <a:t>бидат</a:t>
            </a:r>
            <a:r>
              <a:rPr lang="hr-HR" b="0">
                <a:latin typeface="+mn-lt"/>
              </a:rPr>
              <a:t> </a:t>
            </a:r>
            <a:r>
              <a:rPr lang="hr-HR" b="0" err="1">
                <a:latin typeface="+mn-lt"/>
              </a:rPr>
              <a:t>надгледувани</a:t>
            </a:r>
            <a:r>
              <a:rPr lang="hr-HR" b="0">
                <a:latin typeface="+mn-lt"/>
              </a:rPr>
              <a:t>, </a:t>
            </a:r>
            <a:r>
              <a:rPr lang="hr-HR" b="0" err="1">
                <a:latin typeface="+mn-lt"/>
              </a:rPr>
              <a:t>неможна</a:t>
            </a:r>
            <a:r>
              <a:rPr lang="hr-HR" b="0">
                <a:latin typeface="+mn-lt"/>
              </a:rPr>
              <a:t> </a:t>
            </a:r>
            <a:r>
              <a:rPr lang="hr-HR" b="0" err="1">
                <a:latin typeface="+mn-lt"/>
              </a:rPr>
              <a:t>класична</a:t>
            </a:r>
            <a:r>
              <a:rPr lang="hr-HR" b="0">
                <a:latin typeface="+mn-lt"/>
              </a:rPr>
              <a:t> </a:t>
            </a:r>
            <a:r>
              <a:rPr lang="hr-HR" b="0" err="1">
                <a:latin typeface="+mn-lt"/>
              </a:rPr>
              <a:t>детекција</a:t>
            </a:r>
            <a:r>
              <a:rPr lang="hr-HR" b="0">
                <a:latin typeface="+mn-lt"/>
              </a:rPr>
              <a:t> </a:t>
            </a:r>
            <a:endParaRPr lang="en-US">
              <a:cs typeface="Times New Roman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0" y="642938"/>
            <a:ext cx="9144000" cy="107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3245" tIns="43245" rIns="43245" bIns="43245" anchor="t">
            <a:spAutoFit/>
          </a:bodyPr>
          <a:lstStyle/>
          <a:p>
            <a:pPr algn="ctr" defTabSz="865143" eaLnBrk="0" hangingPunct="0">
              <a:defRPr/>
            </a:pPr>
            <a:r>
              <a:rPr lang="hr-HR" sz="3200" b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Видео</a:t>
            </a:r>
            <a:r>
              <a:rPr lang="hr-HR" sz="3200" b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hr-HR" sz="3200" b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надзор</a:t>
            </a:r>
            <a:r>
              <a:rPr lang="hr-HR" sz="3200" b="0">
                <a:solidFill>
                  <a:schemeClr val="accent1">
                    <a:lumMod val="75000"/>
                  </a:schemeClr>
                </a:solidFill>
                <a:latin typeface="+mj-lt"/>
              </a:rPr>
              <a:t> </a:t>
            </a:r>
            <a:r>
              <a:rPr lang="hr-HR" sz="3200" b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во</a:t>
            </a:r>
            <a:r>
              <a:rPr lang="hr-HR" sz="3200" b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hr-HR" sz="3200" b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функција</a:t>
            </a:r>
            <a:r>
              <a:rPr lang="hr-HR" sz="3200" b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hr-HR" sz="3200" b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на</a:t>
            </a:r>
            <a:r>
              <a:rPr lang="hr-HR" sz="3200" b="0">
                <a:solidFill>
                  <a:schemeClr val="accent1">
                    <a:lumMod val="75000"/>
                  </a:schemeClr>
                </a:solidFill>
                <a:latin typeface="+mj-lt"/>
              </a:rPr>
              <a:t> </a:t>
            </a:r>
            <a:r>
              <a:rPr lang="hr-HR" sz="3200" b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детекција</a:t>
            </a:r>
            <a:r>
              <a:rPr lang="hr-HR" sz="3200" b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hr-HR" sz="3200" b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на</a:t>
            </a:r>
            <a:r>
              <a:rPr lang="hr-HR" sz="3200" b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hr-HR" sz="3200" b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пожар</a:t>
            </a:r>
            <a:r>
              <a:rPr lang="hr-HR" sz="3200" b="0">
                <a:solidFill>
                  <a:schemeClr val="accent1">
                    <a:lumMod val="75000"/>
                  </a:schemeClr>
                </a:solidFill>
                <a:latin typeface="+mj-lt"/>
              </a:rPr>
              <a:t> </a:t>
            </a:r>
            <a:r>
              <a:rPr lang="hr-HR" sz="3200" b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на</a:t>
            </a:r>
            <a:r>
              <a:rPr lang="hr-HR" sz="3200" b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hr-HR" sz="3200" b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отворени</a:t>
            </a:r>
            <a:r>
              <a:rPr lang="hr-HR" sz="3200" b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hr-HR" sz="3200" b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подрачја</a:t>
            </a:r>
            <a:r>
              <a:rPr lang="hr-HR" sz="3200" b="0">
                <a:solidFill>
                  <a:schemeClr val="accent1">
                    <a:lumMod val="75000"/>
                  </a:schemeClr>
                </a:solidFill>
                <a:latin typeface="+mj-lt"/>
              </a:rPr>
              <a:t> </a:t>
            </a:r>
            <a:endParaRPr lang="en-US" sz="3200" b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OPGAL   DUAL SEC +  FIRE DETE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7023" y="2745445"/>
            <a:ext cx="4706888" cy="376551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99433" y="5194395"/>
            <a:ext cx="2602632" cy="14861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DD1208-F38F-4A68-B907-349890B4F169}"/>
              </a:ext>
            </a:extLst>
          </p:cNvPr>
          <p:cNvSpPr/>
          <p:nvPr/>
        </p:nvSpPr>
        <p:spPr>
          <a:xfrm>
            <a:off x="0" y="2886075"/>
            <a:ext cx="4601498" cy="2308320"/>
          </a:xfrm>
          <a:prstGeom prst="rect">
            <a:avLst/>
          </a:prstGeom>
        </p:spPr>
        <p:txBody>
          <a:bodyPr wrap="square" lIns="91435" tIns="45718" rIns="91435" bIns="45718" anchor="t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532130" indent="-532130">
              <a:spcBef>
                <a:spcPct val="20000"/>
              </a:spcBef>
              <a:buFontTx/>
              <a:buChar char="•"/>
              <a:defRPr/>
            </a:pPr>
            <a:r>
              <a:rPr lang="hr-HR" b="0">
                <a:latin typeface="+mn-lt"/>
              </a:rPr>
              <a:t>PTZ </a:t>
            </a:r>
            <a:r>
              <a:rPr lang="hr-HR" b="0" err="1">
                <a:latin typeface="+mn-lt"/>
              </a:rPr>
              <a:t>термални</a:t>
            </a:r>
            <a:r>
              <a:rPr lang="hr-HR" b="0">
                <a:latin typeface="+mn-lt"/>
              </a:rPr>
              <a:t> </a:t>
            </a:r>
            <a:r>
              <a:rPr lang="hr-HR" b="0" err="1">
                <a:latin typeface="+mn-lt"/>
              </a:rPr>
              <a:t>камери</a:t>
            </a:r>
            <a:r>
              <a:rPr lang="hr-HR" b="0">
                <a:latin typeface="+mn-lt"/>
              </a:rPr>
              <a:t> </a:t>
            </a:r>
            <a:r>
              <a:rPr lang="hr-HR" b="0" err="1">
                <a:latin typeface="+mn-lt"/>
              </a:rPr>
              <a:t>со</a:t>
            </a:r>
            <a:r>
              <a:rPr lang="hr-HR" b="0">
                <a:latin typeface="+mn-lt"/>
              </a:rPr>
              <a:t> </a:t>
            </a:r>
            <a:r>
              <a:rPr lang="hr-HR" b="0" err="1">
                <a:latin typeface="+mn-lt"/>
              </a:rPr>
              <a:t>видеоаналитика</a:t>
            </a:r>
            <a:r>
              <a:rPr lang="hr-HR" b="0">
                <a:latin typeface="+mn-lt"/>
              </a:rPr>
              <a:t> </a:t>
            </a:r>
            <a:r>
              <a:rPr lang="hr-HR" b="0" err="1">
                <a:latin typeface="+mn-lt"/>
              </a:rPr>
              <a:t>овозможуваат</a:t>
            </a:r>
            <a:r>
              <a:rPr lang="hr-HR" b="0">
                <a:latin typeface="+mn-lt"/>
              </a:rPr>
              <a:t> </a:t>
            </a:r>
            <a:r>
              <a:rPr lang="hr-HR" b="0" err="1">
                <a:latin typeface="+mn-lt"/>
              </a:rPr>
              <a:t>надзор</a:t>
            </a:r>
            <a:r>
              <a:rPr lang="hr-HR" b="0">
                <a:latin typeface="+mn-lt"/>
              </a:rPr>
              <a:t> </a:t>
            </a:r>
            <a:r>
              <a:rPr lang="hr-HR" b="0" err="1">
                <a:latin typeface="+mn-lt"/>
              </a:rPr>
              <a:t>на</a:t>
            </a:r>
            <a:r>
              <a:rPr lang="hr-HR" b="0">
                <a:latin typeface="+mn-lt"/>
              </a:rPr>
              <a:t> </a:t>
            </a:r>
            <a:r>
              <a:rPr lang="hr-HR" b="0" err="1">
                <a:latin typeface="+mn-lt"/>
              </a:rPr>
              <a:t>големи</a:t>
            </a:r>
            <a:r>
              <a:rPr lang="hr-HR" b="0">
                <a:latin typeface="+mn-lt"/>
              </a:rPr>
              <a:t> </a:t>
            </a:r>
            <a:r>
              <a:rPr lang="hr-HR" b="0" err="1">
                <a:latin typeface="+mn-lt"/>
              </a:rPr>
              <a:t>пространства</a:t>
            </a:r>
            <a:r>
              <a:rPr lang="hr-HR" b="0">
                <a:latin typeface="+mn-lt"/>
              </a:rPr>
              <a:t> (</a:t>
            </a:r>
            <a:r>
              <a:rPr lang="hr-HR" b="0" err="1">
                <a:latin typeface="+mn-lt"/>
              </a:rPr>
              <a:t>повеќе</a:t>
            </a:r>
            <a:r>
              <a:rPr lang="hr-HR" b="0">
                <a:latin typeface="+mn-lt"/>
              </a:rPr>
              <a:t> km), HD </a:t>
            </a:r>
            <a:r>
              <a:rPr lang="hr-HR" b="0" err="1">
                <a:latin typeface="+mn-lt"/>
              </a:rPr>
              <a:t>камера</a:t>
            </a:r>
            <a:r>
              <a:rPr lang="hr-HR" b="0">
                <a:latin typeface="+mn-lt"/>
              </a:rPr>
              <a:t> </a:t>
            </a:r>
            <a:r>
              <a:rPr lang="hr-HR" b="0" err="1">
                <a:latin typeface="+mn-lt"/>
              </a:rPr>
              <a:t>за</a:t>
            </a:r>
            <a:r>
              <a:rPr lang="hr-HR" b="0">
                <a:latin typeface="+mn-lt"/>
              </a:rPr>
              <a:t> </a:t>
            </a:r>
            <a:r>
              <a:rPr lang="hr-HR" b="0" err="1">
                <a:latin typeface="+mn-lt"/>
              </a:rPr>
              <a:t>потврда</a:t>
            </a:r>
            <a:endParaRPr lang="en-US" err="1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13765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4B1EF1F-DDED-4076-84F0-2B399C2CB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6634" y="832711"/>
            <a:ext cx="7010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sr-Latn-RS" sz="4000" b="0" dirty="0">
                <a:solidFill>
                  <a:srgbClr val="339966"/>
                </a:solidFill>
              </a:rPr>
              <a:t>Дојава на присуство на гасови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84D4403-4016-4CE5-A138-2056C868C9E1}"/>
              </a:ext>
            </a:extLst>
          </p:cNvPr>
          <p:cNvSpPr txBox="1">
            <a:spLocks/>
          </p:cNvSpPr>
          <p:nvPr/>
        </p:nvSpPr>
        <p:spPr>
          <a:xfrm>
            <a:off x="2963863" y="1885263"/>
            <a:ext cx="6002337" cy="39592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endParaRPr lang="hr-HR" kern="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683D5B1-A3C0-4CC5-AB65-44FD408853E8}"/>
              </a:ext>
            </a:extLst>
          </p:cNvPr>
          <p:cNvSpPr txBox="1">
            <a:spLocks/>
          </p:cNvSpPr>
          <p:nvPr/>
        </p:nvSpPr>
        <p:spPr>
          <a:xfrm>
            <a:off x="3019118" y="1896879"/>
            <a:ext cx="6015820" cy="21304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mk-MK" b="0" kern="0" dirty="0"/>
              <a:t>Независен систем или дел од системот за заштита од пожар</a:t>
            </a:r>
            <a:endParaRPr lang="hr-HR" kern="0" dirty="0"/>
          </a:p>
        </p:txBody>
      </p:sp>
      <p:grpSp>
        <p:nvGrpSpPr>
          <p:cNvPr id="19" name="Group 29">
            <a:extLst>
              <a:ext uri="{FF2B5EF4-FFF2-40B4-BE49-F238E27FC236}">
                <a16:creationId xmlns:a16="http://schemas.microsoft.com/office/drawing/2014/main" id="{F344992D-2642-4BE4-A234-B94C972A0BA6}"/>
              </a:ext>
            </a:extLst>
          </p:cNvPr>
          <p:cNvGrpSpPr>
            <a:grpSpLocks/>
          </p:cNvGrpSpPr>
          <p:nvPr/>
        </p:nvGrpSpPr>
        <p:grpSpPr bwMode="auto">
          <a:xfrm>
            <a:off x="256466" y="1179147"/>
            <a:ext cx="3371850" cy="3149779"/>
            <a:chOff x="171192" y="733014"/>
            <a:chExt cx="3371607" cy="3149863"/>
          </a:xfrm>
        </p:grpSpPr>
        <p:sp>
          <p:nvSpPr>
            <p:cNvPr id="20" name="Left-Right Arrow 96">
              <a:extLst>
                <a:ext uri="{FF2B5EF4-FFF2-40B4-BE49-F238E27FC236}">
                  <a16:creationId xmlns:a16="http://schemas.microsoft.com/office/drawing/2014/main" id="{EF8794D8-AB93-4775-AF8B-121CA786ADE3}"/>
                </a:ext>
              </a:extLst>
            </p:cNvPr>
            <p:cNvSpPr/>
            <p:nvPr/>
          </p:nvSpPr>
          <p:spPr>
            <a:xfrm rot="12662057">
              <a:off x="2410993" y="2455498"/>
              <a:ext cx="1131806" cy="384185"/>
            </a:xfrm>
            <a:prstGeom prst="leftRight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hr-HR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21" name="Group 24">
              <a:extLst>
                <a:ext uri="{FF2B5EF4-FFF2-40B4-BE49-F238E27FC236}">
                  <a16:creationId xmlns:a16="http://schemas.microsoft.com/office/drawing/2014/main" id="{E195AFA1-D77E-411C-B1F6-9182197B52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192" y="733014"/>
              <a:ext cx="2520280" cy="3149863"/>
              <a:chOff x="171192" y="733014"/>
              <a:chExt cx="2520280" cy="3149863"/>
            </a:xfrm>
          </p:grpSpPr>
          <p:sp>
            <p:nvSpPr>
              <p:cNvPr id="22" name="Oval 5">
                <a:extLst>
                  <a:ext uri="{FF2B5EF4-FFF2-40B4-BE49-F238E27FC236}">
                    <a16:creationId xmlns:a16="http://schemas.microsoft.com/office/drawing/2014/main" id="{0FC8B0D2-F72F-4FF9-9280-FFF12BC552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192" y="733014"/>
                <a:ext cx="2520280" cy="2376264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hr-HR" altLang="sr-Latn-RS" sz="2400" b="1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92FB622-FD97-4124-B231-2ED7491F5330}"/>
                  </a:ext>
                </a:extLst>
              </p:cNvPr>
              <p:cNvSpPr txBox="1"/>
              <p:nvPr/>
            </p:nvSpPr>
            <p:spPr>
              <a:xfrm>
                <a:off x="444222" y="2682516"/>
                <a:ext cx="2139795" cy="120036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dirty="0">
                    <a:solidFill>
                      <a:srgbClr val="0091C4"/>
                    </a:solidFill>
                    <a:latin typeface="+mn-lt"/>
                  </a:rPr>
                  <a:t>Дојава на присуство на гасови</a:t>
                </a:r>
              </a:p>
            </p:txBody>
          </p:sp>
          <p:pic>
            <p:nvPicPr>
              <p:cNvPr id="24" name="Picture 18">
                <a:extLst>
                  <a:ext uri="{FF2B5EF4-FFF2-40B4-BE49-F238E27FC236}">
                    <a16:creationId xmlns:a16="http://schemas.microsoft.com/office/drawing/2014/main" id="{05EC092B-B8B4-4D47-9BC8-6E35A7C690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252" y="1253158"/>
                <a:ext cx="1983448" cy="13755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5" name="Group 28">
            <a:extLst>
              <a:ext uri="{FF2B5EF4-FFF2-40B4-BE49-F238E27FC236}">
                <a16:creationId xmlns:a16="http://schemas.microsoft.com/office/drawing/2014/main" id="{47337590-F212-42FB-9E33-60709D85D281}"/>
              </a:ext>
            </a:extLst>
          </p:cNvPr>
          <p:cNvGrpSpPr>
            <a:grpSpLocks/>
          </p:cNvGrpSpPr>
          <p:nvPr/>
        </p:nvGrpSpPr>
        <p:grpSpPr bwMode="auto">
          <a:xfrm>
            <a:off x="3218741" y="2809510"/>
            <a:ext cx="2808287" cy="2664673"/>
            <a:chOff x="3132823" y="2364294"/>
            <a:chExt cx="2808312" cy="2664296"/>
          </a:xfrm>
        </p:grpSpPr>
        <p:sp>
          <p:nvSpPr>
            <p:cNvPr id="26" name="Oval 1">
              <a:extLst>
                <a:ext uri="{FF2B5EF4-FFF2-40B4-BE49-F238E27FC236}">
                  <a16:creationId xmlns:a16="http://schemas.microsoft.com/office/drawing/2014/main" id="{89A19142-8245-4D8A-A497-AA73EFEFF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823" y="2364294"/>
              <a:ext cx="2808312" cy="2664296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hr-HR" altLang="sr-Latn-RS" sz="24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5B54B4-9014-4DAC-BB6F-59BAF5F02216}"/>
                </a:ext>
              </a:extLst>
            </p:cNvPr>
            <p:cNvSpPr txBox="1"/>
            <p:nvPr/>
          </p:nvSpPr>
          <p:spPr>
            <a:xfrm>
              <a:off x="3183427" y="4534099"/>
              <a:ext cx="2686465" cy="461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az-Cyrl-AZ" dirty="0">
                  <a:solidFill>
                    <a:srgbClr val="0091C4"/>
                  </a:solidFill>
                  <a:latin typeface="+mn-lt"/>
                </a:rPr>
                <a:t>Дојава на пожар</a:t>
              </a:r>
            </a:p>
          </p:txBody>
        </p:sp>
        <p:pic>
          <p:nvPicPr>
            <p:cNvPr id="28" name="Picture 1">
              <a:extLst>
                <a:ext uri="{FF2B5EF4-FFF2-40B4-BE49-F238E27FC236}">
                  <a16:creationId xmlns:a16="http://schemas.microsoft.com/office/drawing/2014/main" id="{DB5F11AD-1F2D-490E-ABFF-2FD6181644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6" t="6328" r="23280" b="12775"/>
            <a:stretch>
              <a:fillRect/>
            </a:stretch>
          </p:blipFill>
          <p:spPr bwMode="auto">
            <a:xfrm>
              <a:off x="3229814" y="3464518"/>
              <a:ext cx="655462" cy="640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7E1522AE-C273-4214-9AD1-DECB6F28B5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7545" y="3414995"/>
              <a:ext cx="925035" cy="562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1">
              <a:extLst>
                <a:ext uri="{FF2B5EF4-FFF2-40B4-BE49-F238E27FC236}">
                  <a16:creationId xmlns:a16="http://schemas.microsoft.com/office/drawing/2014/main" id="{10419BC7-B9A5-4105-B5FB-BC33D8FBE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8618" y="2781282"/>
              <a:ext cx="1092857" cy="152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25615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6"/>
          <p:cNvSpPr txBox="1"/>
          <p:nvPr/>
        </p:nvSpPr>
        <p:spPr>
          <a:xfrm>
            <a:off x="276828" y="1651760"/>
            <a:ext cx="857256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hr-HR" b="0" err="1">
                <a:latin typeface="+mn-lt"/>
              </a:rPr>
              <a:t>Серија</a:t>
            </a:r>
            <a:r>
              <a:rPr lang="hr-HR" b="0">
                <a:latin typeface="+mn-lt"/>
              </a:rPr>
              <a:t> </a:t>
            </a:r>
            <a:r>
              <a:rPr lang="hr-HR" b="0" err="1">
                <a:latin typeface="+mn-lt"/>
              </a:rPr>
              <a:t>детектори</a:t>
            </a:r>
            <a:r>
              <a:rPr lang="hr-HR" b="0">
                <a:latin typeface="+mn-lt"/>
              </a:rPr>
              <a:t> </a:t>
            </a:r>
            <a:r>
              <a:rPr lang="hr-HR" b="0" err="1">
                <a:latin typeface="+mn-lt"/>
              </a:rPr>
              <a:t>на</a:t>
            </a:r>
            <a:r>
              <a:rPr lang="hr-HR" b="0">
                <a:latin typeface="+mn-lt"/>
              </a:rPr>
              <a:t> гасови </a:t>
            </a:r>
            <a:r>
              <a:rPr lang="hr-HR" b="0" err="1">
                <a:latin typeface="+mn-lt"/>
              </a:rPr>
              <a:t>во</a:t>
            </a:r>
            <a:r>
              <a:rPr lang="hr-HR" b="0">
                <a:latin typeface="+mn-lt"/>
              </a:rPr>
              <a:t> </a:t>
            </a:r>
            <a:r>
              <a:rPr lang="hr-HR" b="0" err="1">
                <a:latin typeface="+mn-lt"/>
              </a:rPr>
              <a:t>различни</a:t>
            </a:r>
            <a:r>
              <a:rPr lang="hr-HR" b="0">
                <a:latin typeface="+mn-lt"/>
              </a:rPr>
              <a:t> </a:t>
            </a:r>
            <a:r>
              <a:rPr lang="hr-HR" b="0" err="1">
                <a:latin typeface="+mn-lt"/>
              </a:rPr>
              <a:t>изведби</a:t>
            </a:r>
            <a:endParaRPr lang="hr-HR" b="0" err="1">
              <a:latin typeface="+mn-lt"/>
              <a:cs typeface="Arial"/>
            </a:endParaRPr>
          </a:p>
        </p:txBody>
      </p:sp>
      <p:sp>
        <p:nvSpPr>
          <p:cNvPr id="8" name="CasellaDiTesto 14"/>
          <p:cNvSpPr txBox="1"/>
          <p:nvPr/>
        </p:nvSpPr>
        <p:spPr>
          <a:xfrm>
            <a:off x="4563108" y="2334772"/>
            <a:ext cx="4310434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b="0" err="1">
                <a:latin typeface="+mn-lt"/>
              </a:rPr>
              <a:t>Широк</a:t>
            </a:r>
            <a:r>
              <a:rPr lang="hr-HR" b="0">
                <a:latin typeface="+mn-lt"/>
              </a:rPr>
              <a:t> </a:t>
            </a:r>
            <a:r>
              <a:rPr lang="hr-HR" b="0" err="1">
                <a:latin typeface="+mn-lt"/>
              </a:rPr>
              <a:t>распон</a:t>
            </a:r>
            <a:r>
              <a:rPr lang="hr-HR" b="0">
                <a:latin typeface="+mn-lt"/>
              </a:rPr>
              <a:t> </a:t>
            </a:r>
            <a:r>
              <a:rPr lang="hr-HR" b="0" err="1">
                <a:latin typeface="+mn-lt"/>
              </a:rPr>
              <a:t>на</a:t>
            </a:r>
            <a:r>
              <a:rPr lang="hr-HR" b="0">
                <a:latin typeface="+mn-lt"/>
              </a:rPr>
              <a:t> </a:t>
            </a:r>
            <a:r>
              <a:rPr lang="hr-HR" b="0" err="1">
                <a:latin typeface="+mn-lt"/>
              </a:rPr>
              <a:t>гасови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b="0">
                <a:latin typeface="+mn-lt"/>
              </a:rPr>
              <a:t>IP65 и EX </a:t>
            </a:r>
            <a:r>
              <a:rPr lang="hr-HR" b="0" err="1">
                <a:latin typeface="+mn-lt"/>
              </a:rPr>
              <a:t>верзии</a:t>
            </a:r>
            <a:r>
              <a:rPr lang="hr-HR" b="0">
                <a:latin typeface="+mn-lt"/>
              </a:rPr>
              <a:t> </a:t>
            </a:r>
            <a:endParaRPr lang="hr-HR" b="0">
              <a:latin typeface="+mn-lt"/>
              <a:cs typeface="Arial"/>
            </a:endParaRPr>
          </a:p>
          <a:p>
            <a:endParaRPr lang="hr-HR" b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b="0" err="1">
                <a:latin typeface="+mn-lt"/>
              </a:rPr>
              <a:t>Верзии</a:t>
            </a:r>
            <a:r>
              <a:rPr lang="hr-HR" b="0">
                <a:latin typeface="+mn-lt"/>
              </a:rPr>
              <a:t> </a:t>
            </a:r>
            <a:r>
              <a:rPr lang="hr-HR" b="0" err="1">
                <a:latin typeface="+mn-lt"/>
              </a:rPr>
              <a:t>со</a:t>
            </a:r>
            <a:r>
              <a:rPr lang="hr-HR" b="0">
                <a:latin typeface="+mn-lt"/>
              </a:rPr>
              <a:t> :</a:t>
            </a:r>
            <a:endParaRPr lang="hr-HR" b="0">
              <a:latin typeface="+mn-lt"/>
              <a:cs typeface="Arial"/>
            </a:endParaRPr>
          </a:p>
          <a:p>
            <a:pPr marL="800100" lvl="1" indent="-342900">
              <a:buFontTx/>
              <a:buChar char="-"/>
            </a:pPr>
            <a:r>
              <a:rPr lang="hr-HR" b="0" err="1">
                <a:latin typeface="+mn-lt"/>
              </a:rPr>
              <a:t>Релеен</a:t>
            </a:r>
            <a:r>
              <a:rPr lang="hr-HR" b="0">
                <a:latin typeface="+mn-lt"/>
              </a:rPr>
              <a:t> </a:t>
            </a:r>
            <a:r>
              <a:rPr lang="hr-HR" b="0" err="1">
                <a:latin typeface="+mn-lt"/>
              </a:rPr>
              <a:t>излез</a:t>
            </a:r>
            <a:r>
              <a:rPr lang="hr-HR" b="0">
                <a:latin typeface="+mn-lt"/>
              </a:rPr>
              <a:t> </a:t>
            </a:r>
            <a:endParaRPr lang="hr-HR" b="0">
              <a:latin typeface="+mn-lt"/>
              <a:cs typeface="Arial"/>
            </a:endParaRPr>
          </a:p>
          <a:p>
            <a:pPr marL="800100" lvl="1" indent="-342900">
              <a:buFontTx/>
              <a:buChar char="-"/>
            </a:pPr>
            <a:r>
              <a:rPr lang="hr-HR" b="0">
                <a:latin typeface="+mn-lt"/>
              </a:rPr>
              <a:t>4-20 </a:t>
            </a:r>
            <a:r>
              <a:rPr lang="hr-HR" b="0" err="1">
                <a:latin typeface="+mn-lt"/>
              </a:rPr>
              <a:t>mA</a:t>
            </a:r>
            <a:endParaRPr lang="hr-HR" b="0">
              <a:latin typeface="+mn-lt"/>
            </a:endParaRPr>
          </a:p>
          <a:p>
            <a:pPr marL="800100" lvl="1" indent="-342900">
              <a:buFontTx/>
              <a:buChar char="-"/>
            </a:pPr>
            <a:r>
              <a:rPr lang="hr-HR" b="0" err="1">
                <a:latin typeface="+mn-lt"/>
              </a:rPr>
              <a:t>Адресабилни</a:t>
            </a:r>
            <a:r>
              <a:rPr lang="hr-HR" b="0">
                <a:latin typeface="+mn-lt"/>
              </a:rPr>
              <a:t>  – </a:t>
            </a:r>
            <a:r>
              <a:rPr lang="hr-HR" b="0" err="1">
                <a:latin typeface="+mn-lt"/>
              </a:rPr>
              <a:t>Поврзување</a:t>
            </a:r>
            <a:r>
              <a:rPr lang="hr-HR" b="0">
                <a:latin typeface="+mn-lt"/>
              </a:rPr>
              <a:t> </a:t>
            </a:r>
            <a:r>
              <a:rPr lang="hr-HR" b="0" err="1">
                <a:latin typeface="+mn-lt"/>
              </a:rPr>
              <a:t>дирекно</a:t>
            </a:r>
            <a:r>
              <a:rPr lang="hr-HR" b="0">
                <a:latin typeface="+mn-lt"/>
              </a:rPr>
              <a:t> </a:t>
            </a:r>
            <a:r>
              <a:rPr lang="hr-HR" b="0" err="1">
                <a:latin typeface="+mn-lt"/>
              </a:rPr>
              <a:t>на</a:t>
            </a:r>
            <a:r>
              <a:rPr lang="hr-HR" b="0">
                <a:latin typeface="+mn-lt"/>
              </a:rPr>
              <a:t> Inim </a:t>
            </a:r>
            <a:r>
              <a:rPr lang="hr-HR" b="0" err="1">
                <a:latin typeface="+mn-lt"/>
              </a:rPr>
              <a:t>јамка</a:t>
            </a:r>
            <a:r>
              <a:rPr lang="hr-HR" b="0">
                <a:latin typeface="+mn-lt"/>
              </a:rPr>
              <a:t>  </a:t>
            </a:r>
            <a:endParaRPr lang="it-IT" b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3508" y="836712"/>
            <a:ext cx="8839200" cy="504056"/>
          </a:xfrm>
          <a:prstGeom prst="rect">
            <a:avLst/>
          </a:prstGeom>
        </p:spPr>
        <p:txBody>
          <a:bodyPr anchor="t"/>
          <a:lstStyle/>
          <a:p>
            <a:pPr algn="ctr">
              <a:defRPr/>
            </a:pPr>
            <a:r>
              <a:rPr lang="hr-HR" sz="4000" b="0" kern="0" dirty="0">
                <a:solidFill>
                  <a:srgbClr val="339966"/>
                </a:solidFill>
                <a:latin typeface="+mj-lt"/>
                <a:ea typeface="+mj-ea"/>
                <a:cs typeface="+mj-cs"/>
              </a:rPr>
              <a:t>Детектори на гасови </a:t>
            </a:r>
            <a:endParaRPr lang="hr-HR" sz="4000" b="0" dirty="0">
              <a:solidFill>
                <a:srgbClr val="339966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83" y="2304166"/>
            <a:ext cx="4180025" cy="289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toronto\catalog\images\largearticle\SLF-420LCD_isko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204864"/>
            <a:ext cx="2700300" cy="3049143"/>
          </a:xfrm>
          <a:prstGeom prst="rect">
            <a:avLst/>
          </a:prstGeom>
          <a:noFill/>
        </p:spPr>
      </p:pic>
      <p:pic>
        <p:nvPicPr>
          <p:cNvPr id="52229" name="Picture 5" descr="\\toronto\catalog\images\largearticle\ING55-50x_frontal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052736"/>
            <a:ext cx="1368431" cy="1374279"/>
          </a:xfrm>
          <a:prstGeom prst="rect">
            <a:avLst/>
          </a:prstGeom>
          <a:noFill/>
        </p:spPr>
      </p:pic>
      <p:pic>
        <p:nvPicPr>
          <p:cNvPr id="52230" name="Picture 6" descr="\\toronto\catalog\images\largearticle\INE55-50x_stojec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2220" y="2312876"/>
            <a:ext cx="1368152" cy="1615657"/>
          </a:xfrm>
          <a:prstGeom prst="rect">
            <a:avLst/>
          </a:prstGeom>
          <a:noFill/>
        </p:spPr>
      </p:pic>
      <p:pic>
        <p:nvPicPr>
          <p:cNvPr id="52231" name="Picture 7" descr="\\toronto\catalog\images\largearticle\S-INTAO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9972" y="5301208"/>
            <a:ext cx="1728192" cy="786879"/>
          </a:xfrm>
          <a:prstGeom prst="rect">
            <a:avLst/>
          </a:prstGeom>
          <a:noFill/>
        </p:spPr>
      </p:pic>
      <p:pic>
        <p:nvPicPr>
          <p:cNvPr id="10" name="Picture 2" descr="\\Fs\important_files\objekti\INIM\IRIS&amp;ENEA\Images\IC0010-CallPoin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16316" y="4437112"/>
            <a:ext cx="792088" cy="794365"/>
          </a:xfrm>
          <a:prstGeom prst="rect">
            <a:avLst/>
          </a:prstGeom>
          <a:noFill/>
        </p:spPr>
      </p:pic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145653" y="1340768"/>
            <a:ext cx="50593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r-HR" sz="2000" b="0" dirty="0">
                <a:latin typeface="+mn-lt"/>
              </a:rPr>
              <a:t> </a:t>
            </a:r>
            <a:r>
              <a:rPr lang="mk-MK" sz="2000" b="0" dirty="0">
                <a:latin typeface="+mn-lt"/>
              </a:rPr>
              <a:t>можност за спојување на детектори за ПП и присуство на гасови</a:t>
            </a:r>
            <a:r>
              <a:rPr lang="hr-HR" sz="2000" b="0" dirty="0">
                <a:latin typeface="+mn-lt"/>
              </a:rPr>
              <a:t> (</a:t>
            </a:r>
            <a:r>
              <a:rPr lang="mk-MK" sz="2000" b="0" dirty="0">
                <a:latin typeface="+mn-lt"/>
              </a:rPr>
              <a:t>истовремено</a:t>
            </a:r>
            <a:r>
              <a:rPr lang="hr-HR" sz="2000" b="0" dirty="0">
                <a:latin typeface="+mn-lt"/>
              </a:rPr>
              <a:t>)</a:t>
            </a:r>
            <a:r>
              <a:rPr lang="it-IT" sz="2000" b="0" dirty="0">
                <a:latin typeface="+mn-lt"/>
              </a:rPr>
              <a:t> 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3779912" y="2060848"/>
            <a:ext cx="1332148" cy="864096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4031940" y="3248980"/>
            <a:ext cx="2304256" cy="18002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067944" y="4041068"/>
            <a:ext cx="1728192" cy="576064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3815916" y="4617132"/>
            <a:ext cx="684076" cy="432048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4392889"/>
            <a:ext cx="864096" cy="75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224408" y="5517232"/>
            <a:ext cx="40955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r-HR" sz="2000" b="0" dirty="0">
                <a:latin typeface="+mn-lt"/>
              </a:rPr>
              <a:t> </a:t>
            </a:r>
            <a:r>
              <a:rPr lang="mk-MK" sz="2000" b="0" dirty="0">
                <a:latin typeface="+mn-lt"/>
              </a:rPr>
              <a:t>начини за спојување на детектори со централата</a:t>
            </a:r>
            <a:r>
              <a:rPr lang="hr-HR" sz="2000" b="0" dirty="0">
                <a:latin typeface="+mn-lt"/>
              </a:rPr>
              <a:t>: </a:t>
            </a:r>
            <a:r>
              <a:rPr lang="mk-MK" sz="2000" b="0" dirty="0">
                <a:latin typeface="+mn-lt"/>
              </a:rPr>
              <a:t>релејни излези</a:t>
            </a:r>
            <a:r>
              <a:rPr lang="hr-HR" sz="2000" b="0" dirty="0">
                <a:latin typeface="+mn-lt"/>
              </a:rPr>
              <a:t>,</a:t>
            </a:r>
            <a:r>
              <a:rPr lang="it-IT" sz="2000" b="0" dirty="0">
                <a:latin typeface="+mn-lt"/>
              </a:rPr>
              <a:t> </a:t>
            </a:r>
            <a:r>
              <a:rPr lang="hr-HR" sz="2000" b="0" dirty="0">
                <a:latin typeface="+mn-lt"/>
              </a:rPr>
              <a:t>0-20mA, 4-20mA</a:t>
            </a:r>
            <a:endParaRPr lang="it-IT" sz="2000" b="0" dirty="0">
              <a:latin typeface="+mn-lt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24408" y="764704"/>
            <a:ext cx="4563616" cy="574576"/>
          </a:xfrm>
        </p:spPr>
        <p:txBody>
          <a:bodyPr/>
          <a:lstStyle/>
          <a:p>
            <a:r>
              <a:rPr lang="mk-MK" dirty="0"/>
              <a:t>Дојава на гасови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0588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toronto\catalog\images\largearticle\SLF-420LCD_isko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852936"/>
            <a:ext cx="2700300" cy="3049143"/>
          </a:xfrm>
          <a:prstGeom prst="rect">
            <a:avLst/>
          </a:prstGeom>
          <a:noFill/>
        </p:spPr>
      </p:pic>
      <p:pic>
        <p:nvPicPr>
          <p:cNvPr id="5" name="Picture 3" descr="\\toronto\catalog\images\largearticle\SLF-LCD-RE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528900"/>
            <a:ext cx="1980220" cy="1141144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4028" y="3969060"/>
            <a:ext cx="864096" cy="75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 descr="\\toronto\catalog\images\largearticle\ING55-50x_frontaln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473116"/>
            <a:ext cx="1368431" cy="1374279"/>
          </a:xfrm>
          <a:prstGeom prst="rect">
            <a:avLst/>
          </a:prstGeom>
          <a:noFill/>
        </p:spPr>
      </p:pic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791580" y="1411108"/>
            <a:ext cx="43781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r-HR" sz="2000" b="0" dirty="0">
                <a:latin typeface="+mn-lt"/>
              </a:rPr>
              <a:t> </a:t>
            </a:r>
            <a:r>
              <a:rPr lang="mk-MK" sz="2000" b="0" dirty="0">
                <a:latin typeface="+mn-lt"/>
              </a:rPr>
              <a:t>одвоена сигнализација за ПП и детекторите на гасови</a:t>
            </a:r>
            <a:endParaRPr lang="it-IT" sz="2000" b="0" dirty="0">
              <a:latin typeface="+mn-lt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872716"/>
            <a:ext cx="2940447" cy="119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 bwMode="auto">
          <a:xfrm>
            <a:off x="6012160" y="2528900"/>
            <a:ext cx="1274440" cy="519351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rot="5400000" flipH="1" flipV="1">
            <a:off x="6516216" y="2168860"/>
            <a:ext cx="504056" cy="216024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3707904" y="4329100"/>
            <a:ext cx="1080120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3671900" y="5301208"/>
            <a:ext cx="2484276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707904" y="3212976"/>
            <a:ext cx="1980220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755576" y="2132856"/>
            <a:ext cx="4694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r-HR" sz="2000" b="0" dirty="0">
                <a:latin typeface="+mn-lt"/>
              </a:rPr>
              <a:t> </a:t>
            </a:r>
            <a:r>
              <a:rPr lang="mk-MK" sz="2000" b="0" dirty="0">
                <a:latin typeface="+mn-lt"/>
              </a:rPr>
              <a:t>избор</a:t>
            </a:r>
            <a:r>
              <a:rPr lang="hr-HR" sz="2000" b="0" dirty="0">
                <a:latin typeface="+mn-lt"/>
              </a:rPr>
              <a:t> (</a:t>
            </a:r>
            <a:r>
              <a:rPr lang="mk-MK" sz="2000" b="0" dirty="0">
                <a:latin typeface="+mn-lt"/>
              </a:rPr>
              <a:t>преку</a:t>
            </a:r>
            <a:r>
              <a:rPr lang="hr-HR" sz="2000" b="0" dirty="0">
                <a:latin typeface="+mn-lt"/>
              </a:rPr>
              <a:t> SW) </a:t>
            </a:r>
            <a:r>
              <a:rPr lang="mk-MK" sz="2000" b="0" dirty="0">
                <a:latin typeface="+mn-lt"/>
              </a:rPr>
              <a:t>која зона сакаме да биде </a:t>
            </a:r>
            <a:r>
              <a:rPr lang="mk-MK" sz="2000" b="0" dirty="0" err="1">
                <a:latin typeface="+mn-lt"/>
              </a:rPr>
              <a:t>прикажава</a:t>
            </a:r>
            <a:r>
              <a:rPr lang="mk-MK" sz="2000" b="0" dirty="0">
                <a:latin typeface="+mn-lt"/>
              </a:rPr>
              <a:t> издвоено</a:t>
            </a:r>
            <a:r>
              <a:rPr lang="hr-HR" sz="2000" b="0" dirty="0">
                <a:latin typeface="+mn-lt"/>
              </a:rPr>
              <a:t> (EN54)</a:t>
            </a:r>
            <a:endParaRPr lang="it-IT" sz="2000" b="0" dirty="0">
              <a:latin typeface="+mn-l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D9484E2-2895-4BC6-A754-7136198C2772}"/>
              </a:ext>
            </a:extLst>
          </p:cNvPr>
          <p:cNvSpPr txBox="1">
            <a:spLocks/>
          </p:cNvSpPr>
          <p:nvPr/>
        </p:nvSpPr>
        <p:spPr bwMode="auto">
          <a:xfrm>
            <a:off x="376808" y="917104"/>
            <a:ext cx="4563616" cy="57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9pPr>
          </a:lstStyle>
          <a:p>
            <a:r>
              <a:rPr lang="mk-MK" b="0" kern="0" dirty="0"/>
              <a:t>Дојава на гасови</a:t>
            </a:r>
            <a:endParaRPr lang="hr-HR" b="0" kern="0" dirty="0"/>
          </a:p>
        </p:txBody>
      </p:sp>
    </p:spTree>
    <p:extLst>
      <p:ext uri="{BB962C8B-B14F-4D97-AF65-F5344CB8AC3E}">
        <p14:creationId xmlns:p14="http://schemas.microsoft.com/office/powerpoint/2010/main" val="395098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2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69C61E-B82F-4F39-A08C-C5D56E54A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776288"/>
            <a:ext cx="8991600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9pPr>
          </a:lstStyle>
          <a:p>
            <a:r>
              <a:rPr lang="mk-MK" b="0" kern="0" dirty="0"/>
              <a:t>Дојава н</a:t>
            </a:r>
            <a:r>
              <a:rPr lang="hr-HR" b="0" kern="0" dirty="0"/>
              <a:t>a</a:t>
            </a:r>
            <a:r>
              <a:rPr lang="mk-MK" b="0" kern="0" dirty="0"/>
              <a:t> гасови</a:t>
            </a:r>
            <a:r>
              <a:rPr lang="hr-HR" b="0" kern="0" dirty="0"/>
              <a:t> </a:t>
            </a:r>
            <a:r>
              <a:rPr lang="mk-MK" b="0" kern="0" dirty="0"/>
              <a:t>н</a:t>
            </a:r>
            <a:r>
              <a:rPr lang="hr-HR" b="0" kern="0" dirty="0"/>
              <a:t>a </a:t>
            </a:r>
            <a:r>
              <a:rPr lang="az-Cyrl-AZ" b="0" kern="0" dirty="0"/>
              <a:t>Дојава на пожар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8E20A0-09D6-4F13-93BF-EC391FEF1532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" y="1458913"/>
            <a:ext cx="8839200" cy="4800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mk-MK" altLang="sr-Latn-RS" sz="2400" b="0" kern="0" dirty="0" err="1"/>
              <a:t>Адресибилни</a:t>
            </a:r>
            <a:r>
              <a:rPr lang="mk-MK" altLang="sr-Latn-RS" sz="2400" b="0" kern="0" dirty="0"/>
              <a:t> детектори на гасови</a:t>
            </a:r>
            <a:r>
              <a:rPr lang="hr-HR" altLang="sr-Latn-RS" sz="2400" b="0" kern="0" dirty="0"/>
              <a:t> – </a:t>
            </a:r>
            <a:r>
              <a:rPr lang="mk-MK" altLang="sr-Latn-RS" sz="2400" b="0" kern="0" dirty="0"/>
              <a:t>се спојуваат на јамката заедно со противпожарните детектори</a:t>
            </a:r>
            <a:endParaRPr lang="hr-HR" altLang="sr-Latn-RS" sz="2400" b="0" kern="0" dirty="0"/>
          </a:p>
          <a:p>
            <a:r>
              <a:rPr lang="mk-MK" altLang="sr-Latn-RS" sz="2400" b="0" kern="0" dirty="0"/>
              <a:t>Одвоена сигнализација на управувачки тастатури за дојава на присуство на гасови </a:t>
            </a:r>
            <a:r>
              <a:rPr lang="hr-HR" altLang="sr-Latn-RS" sz="2400" b="0" kern="0" dirty="0"/>
              <a:t>– </a:t>
            </a:r>
            <a:r>
              <a:rPr lang="mk-MK" altLang="sr-Latn-RS" sz="2400" b="0" kern="0" dirty="0"/>
              <a:t>според</a:t>
            </a:r>
            <a:r>
              <a:rPr lang="hr-HR" altLang="sr-Latn-RS" sz="2400" b="0" kern="0" dirty="0"/>
              <a:t> EN54 </a:t>
            </a:r>
          </a:p>
          <a:p>
            <a:pPr lvl="1"/>
            <a:endParaRPr lang="hr-HR" altLang="sr-Latn-RS" b="0" kern="0" dirty="0"/>
          </a:p>
          <a:p>
            <a:pPr lvl="1"/>
            <a:endParaRPr lang="en-GB" altLang="sr-Latn-RS" b="0" kern="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19517AC-106A-492E-A2F5-EE7D52112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3848100"/>
            <a:ext cx="1643063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:\Users\vfatigati\Desktop\The belgian\Presentazione Baldovino belgio\materiali\fpm main unit.jpg">
            <a:extLst>
              <a:ext uri="{FF2B5EF4-FFF2-40B4-BE49-F238E27FC236}">
                <a16:creationId xmlns:a16="http://schemas.microsoft.com/office/drawing/2014/main" id="{E31F97D9-998B-4A08-A587-22D858BBA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3362325"/>
            <a:ext cx="170497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B10A73-A152-4B09-8FB2-E64247B1FC94}"/>
              </a:ext>
            </a:extLst>
          </p:cNvPr>
          <p:cNvCxnSpPr>
            <a:cxnSpLocks/>
          </p:cNvCxnSpPr>
          <p:nvPr/>
        </p:nvCxnSpPr>
        <p:spPr bwMode="auto">
          <a:xfrm>
            <a:off x="2262188" y="5264150"/>
            <a:ext cx="4686300" cy="3492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4">
            <a:extLst>
              <a:ext uri="{FF2B5EF4-FFF2-40B4-BE49-F238E27FC236}">
                <a16:creationId xmlns:a16="http://schemas.microsoft.com/office/drawing/2014/main" id="{A3F0893D-0A47-4DE6-AF00-D5B05CC28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4657725"/>
            <a:ext cx="2389187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CC0724-3E06-4CEB-81A8-8B63B972802E}"/>
              </a:ext>
            </a:extLst>
          </p:cNvPr>
          <p:cNvCxnSpPr>
            <a:cxnSpLocks/>
          </p:cNvCxnSpPr>
          <p:nvPr/>
        </p:nvCxnSpPr>
        <p:spPr bwMode="auto">
          <a:xfrm>
            <a:off x="2262188" y="5978525"/>
            <a:ext cx="4732337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DD684E-39F8-4948-A691-5CF0FE43D91A}"/>
              </a:ext>
            </a:extLst>
          </p:cNvPr>
          <p:cNvCxnSpPr>
            <a:cxnSpLocks/>
          </p:cNvCxnSpPr>
          <p:nvPr/>
        </p:nvCxnSpPr>
        <p:spPr bwMode="auto">
          <a:xfrm>
            <a:off x="6948488" y="5299075"/>
            <a:ext cx="33337" cy="67945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9F3A12-020E-470D-BFFB-3F4BC5E0C827}"/>
              </a:ext>
            </a:extLst>
          </p:cNvPr>
          <p:cNvCxnSpPr>
            <a:cxnSpLocks/>
          </p:cNvCxnSpPr>
          <p:nvPr/>
        </p:nvCxnSpPr>
        <p:spPr bwMode="auto">
          <a:xfrm>
            <a:off x="2262188" y="3979863"/>
            <a:ext cx="23622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3">
            <a:extLst>
              <a:ext uri="{FF2B5EF4-FFF2-40B4-BE49-F238E27FC236}">
                <a16:creationId xmlns:a16="http://schemas.microsoft.com/office/drawing/2014/main" id="{B8880847-433C-4449-8345-AAD123CC9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25" y="3284538"/>
            <a:ext cx="2500386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r>
              <a:rPr lang="mk-MK" altLang="sr-Latn-RS" sz="2300" b="0" dirty="0">
                <a:solidFill>
                  <a:schemeClr val="tx1"/>
                </a:solidFill>
              </a:rPr>
              <a:t>Тастатура за дојава на присуство на гасови</a:t>
            </a:r>
            <a:endParaRPr lang="hr-HR" altLang="sr-Latn-RS" sz="2300" b="0" dirty="0">
              <a:solidFill>
                <a:schemeClr val="tx1"/>
              </a:solidFill>
            </a:endParaRP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FB12231A-D278-400F-8C1E-8B1085517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201" y="5127625"/>
            <a:ext cx="2058988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Arial" panose="020B0604020202020204" pitchFamily="34" charset="0"/>
              </a:defRPr>
            </a:lvl9pPr>
          </a:lstStyle>
          <a:p>
            <a:r>
              <a:rPr lang="mk-MK" altLang="sr-Latn-RS" sz="2300" b="0" dirty="0" err="1">
                <a:solidFill>
                  <a:schemeClr val="tx1"/>
                </a:solidFill>
              </a:rPr>
              <a:t>Адресибилна</a:t>
            </a:r>
            <a:r>
              <a:rPr lang="mk-MK" altLang="sr-Latn-RS" sz="2300" b="0" dirty="0">
                <a:solidFill>
                  <a:schemeClr val="tx1"/>
                </a:solidFill>
              </a:rPr>
              <a:t> јамка</a:t>
            </a:r>
            <a:endParaRPr lang="hr-HR" altLang="sr-Latn-RS" sz="2300" b="0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D77686-447C-4769-9DDF-F72A7A395727}"/>
              </a:ext>
            </a:extLst>
          </p:cNvPr>
          <p:cNvCxnSpPr>
            <a:cxnSpLocks/>
          </p:cNvCxnSpPr>
          <p:nvPr/>
        </p:nvCxnSpPr>
        <p:spPr bwMode="auto">
          <a:xfrm flipV="1">
            <a:off x="5003800" y="5313363"/>
            <a:ext cx="388938" cy="1587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016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570913"/>
            <a:ext cx="8839200" cy="1006475"/>
          </a:xfrm>
        </p:spPr>
        <p:txBody>
          <a:bodyPr/>
          <a:lstStyle/>
          <a:p>
            <a:pPr eaLnBrk="1" hangingPunct="1"/>
            <a:r>
              <a:rPr lang="hr-HR" altLang="sr-Latn-RS" dirty="0"/>
              <a:t>DIN VDE 0833-2</a:t>
            </a:r>
          </a:p>
        </p:txBody>
      </p:sp>
      <p:sp>
        <p:nvSpPr>
          <p:cNvPr id="235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52400" y="1450771"/>
            <a:ext cx="8839200" cy="4632325"/>
          </a:xfrm>
        </p:spPr>
        <p:txBody>
          <a:bodyPr/>
          <a:lstStyle/>
          <a:p>
            <a:pPr eaLnBrk="1" hangingPunct="1"/>
            <a:r>
              <a:rPr lang="mk-MK" altLang="sr-Latn-RS" sz="2400" dirty="0"/>
              <a:t>Задолжителна автоматска дојава </a:t>
            </a:r>
            <a:r>
              <a:rPr lang="hr-HR" altLang="sr-Latn-RS" sz="2400" dirty="0"/>
              <a:t>(</a:t>
            </a:r>
            <a:r>
              <a:rPr lang="mk-MK" altLang="sr-Latn-RS" sz="2400" dirty="0"/>
              <a:t>ПП бригада или агенција за обезбедување</a:t>
            </a:r>
            <a:r>
              <a:rPr lang="hr-HR" altLang="sr-Latn-RS" sz="2400" dirty="0"/>
              <a:t>)</a:t>
            </a:r>
          </a:p>
          <a:p>
            <a:pPr eaLnBrk="1" hangingPunct="1"/>
            <a:r>
              <a:rPr lang="mk-MK" altLang="sr-Latn-RS" sz="2400" dirty="0"/>
              <a:t>За повеќе од </a:t>
            </a:r>
            <a:r>
              <a:rPr lang="hr-HR" altLang="sr-Latn-RS" sz="2400" dirty="0"/>
              <a:t>12.000 m2 / 512 </a:t>
            </a:r>
            <a:r>
              <a:rPr lang="mk-MK" altLang="sr-Latn-RS" sz="2400" dirty="0"/>
              <a:t>детектори минимално </a:t>
            </a:r>
            <a:r>
              <a:rPr lang="hr-HR" altLang="sr-Latn-RS" sz="2400" dirty="0"/>
              <a:t>2 </a:t>
            </a:r>
            <a:r>
              <a:rPr lang="mk-MK" altLang="sr-Latn-RS" sz="2400" dirty="0"/>
              <a:t>точки на надгледување</a:t>
            </a:r>
            <a:r>
              <a:rPr lang="hr-HR" altLang="sr-Latn-RS" sz="2400" dirty="0"/>
              <a:t> (2 </a:t>
            </a:r>
            <a:r>
              <a:rPr lang="mk-MK" altLang="sr-Latn-RS" sz="2400" dirty="0"/>
              <a:t>централи или издвоен панел</a:t>
            </a:r>
            <a:r>
              <a:rPr lang="hr-HR" altLang="sr-Latn-RS" sz="2400" dirty="0"/>
              <a:t>) – </a:t>
            </a:r>
            <a:r>
              <a:rPr lang="mk-MK" altLang="sr-Latn-RS" sz="2400" dirty="0"/>
              <a:t>препорака: мрежа на централи заради </a:t>
            </a:r>
            <a:r>
              <a:rPr lang="mk-MK" altLang="sr-Latn-RS" sz="2400" dirty="0" err="1"/>
              <a:t>редунданција</a:t>
            </a:r>
            <a:endParaRPr lang="hr-HR" altLang="sr-Latn-RS" sz="2400" dirty="0"/>
          </a:p>
          <a:p>
            <a:pPr eaLnBrk="1" hangingPunct="1"/>
            <a:r>
              <a:rPr lang="mk-MK" altLang="sr-Latn-RS" sz="2400" dirty="0"/>
              <a:t>најмногу</a:t>
            </a:r>
            <a:r>
              <a:rPr lang="hr-HR" altLang="sr-Latn-RS" sz="2400" dirty="0"/>
              <a:t> 6.000 m2 / 128 </a:t>
            </a:r>
            <a:r>
              <a:rPr lang="mk-MK" altLang="sr-Latn-RS" sz="2400" dirty="0"/>
              <a:t>детектори по јамка</a:t>
            </a:r>
            <a:endParaRPr lang="hr-HR" altLang="sr-Latn-RS" sz="2400" dirty="0"/>
          </a:p>
          <a:p>
            <a:pPr eaLnBrk="1" hangingPunct="1"/>
            <a:r>
              <a:rPr lang="mk-MK" altLang="sr-Latn-RS" sz="2400" dirty="0"/>
              <a:t>Кога инсталацијата не е изведена во јамка задолжително </a:t>
            </a:r>
            <a:r>
              <a:rPr lang="hr-HR" altLang="sr-Latn-RS" sz="2400" dirty="0"/>
              <a:t>E30 </a:t>
            </a:r>
            <a:r>
              <a:rPr lang="mk-MK" altLang="sr-Latn-RS" sz="2400" dirty="0"/>
              <a:t>кабел </a:t>
            </a:r>
            <a:r>
              <a:rPr lang="hr-HR" altLang="sr-Latn-RS" sz="2400" dirty="0"/>
              <a:t>(</a:t>
            </a:r>
            <a:r>
              <a:rPr lang="mk-MK" altLang="sr-Latn-RS" sz="2400" dirty="0"/>
              <a:t>конвенционална дојава на пожар</a:t>
            </a:r>
            <a:r>
              <a:rPr lang="hr-HR" altLang="sr-Latn-RS" sz="2400" dirty="0"/>
              <a:t>) </a:t>
            </a:r>
          </a:p>
          <a:p>
            <a:pPr eaLnBrk="1" hangingPunct="1"/>
            <a:r>
              <a:rPr lang="mk-MK" altLang="sr-Latn-RS" sz="2400" dirty="0"/>
              <a:t>За </a:t>
            </a:r>
            <a:r>
              <a:rPr lang="mk-MK" altLang="sr-Latn-RS" sz="2400" dirty="0" err="1"/>
              <a:t>адресабилни</a:t>
            </a:r>
            <a:r>
              <a:rPr lang="mk-MK" altLang="sr-Latn-RS" sz="2400" dirty="0"/>
              <a:t> јамки не треба, но излез/влез да се водат по посебни траси</a:t>
            </a:r>
            <a:r>
              <a:rPr lang="hr-HR" altLang="sr-Latn-RS" sz="2400" dirty="0"/>
              <a:t>, </a:t>
            </a:r>
            <a:r>
              <a:rPr lang="mk-MK" altLang="sr-Latn-RS" sz="2400" dirty="0"/>
              <a:t>во посебни цевки/канали</a:t>
            </a:r>
            <a:endParaRPr lang="hr-HR" altLang="sr-Latn-RS" sz="2400" dirty="0"/>
          </a:p>
          <a:p>
            <a:pPr eaLnBrk="1" hangingPunct="1"/>
            <a:r>
              <a:rPr lang="mk-MK" altLang="sr-Latn-RS" sz="2400" dirty="0"/>
              <a:t>Извршни елементи </a:t>
            </a:r>
            <a:r>
              <a:rPr lang="hr-HR" altLang="sr-Latn-RS" sz="2400" dirty="0"/>
              <a:t>(</a:t>
            </a:r>
            <a:r>
              <a:rPr lang="mk-MK" altLang="sr-Latn-RS" sz="2400" dirty="0"/>
              <a:t>конвенционални сирени, управување</a:t>
            </a:r>
            <a:r>
              <a:rPr lang="hr-HR" altLang="sr-Latn-RS" sz="2400" dirty="0"/>
              <a:t>) – E30 </a:t>
            </a:r>
            <a:r>
              <a:rPr lang="mk-MK" altLang="sr-Latn-RS" sz="2400" dirty="0"/>
              <a:t>кабел</a:t>
            </a:r>
            <a:r>
              <a:rPr lang="hr-HR" altLang="sr-Latn-RS" sz="2400" dirty="0"/>
              <a:t> (</a:t>
            </a:r>
            <a:r>
              <a:rPr lang="mk-MK" altLang="sr-Latn-RS" sz="2400" dirty="0"/>
              <a:t>поповолно: </a:t>
            </a:r>
            <a:r>
              <a:rPr lang="mk-MK" altLang="sr-Latn-RS" sz="2400" dirty="0" err="1"/>
              <a:t>адресабилни</a:t>
            </a:r>
            <a:r>
              <a:rPr lang="mk-MK" altLang="sr-Latn-RS" sz="2400" dirty="0"/>
              <a:t> сирени</a:t>
            </a:r>
            <a:r>
              <a:rPr lang="hr-HR" altLang="sr-Latn-R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604338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49" y="678133"/>
            <a:ext cx="8839200" cy="792088"/>
          </a:xfrm>
        </p:spPr>
        <p:txBody>
          <a:bodyPr/>
          <a:lstStyle/>
          <a:p>
            <a:r>
              <a:rPr lang="hr-HR" dirty="0"/>
              <a:t>Норма EN50545-1</a:t>
            </a:r>
            <a:endParaRPr lang="hr-HR" dirty="0"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303" y="1470221"/>
            <a:ext cx="9264905" cy="5283200"/>
          </a:xfrm>
        </p:spPr>
        <p:txBody>
          <a:bodyPr/>
          <a:lstStyle/>
          <a:p>
            <a:r>
              <a:rPr lang="hr-HR" sz="2300" dirty="0"/>
              <a:t>Европска норма за детекција на гасови во затворени гаражи и тунели </a:t>
            </a:r>
            <a:endParaRPr lang="hr-HR" sz="2300" dirty="0">
              <a:cs typeface="Arial"/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de-DE" sz="2300" dirty="0"/>
              <a:t>Задолжителна детекција на CO гас во гаражите, детекција на NO (NO2) опционално во зависност од бројот на возилата на дизел </a:t>
            </a:r>
            <a:endParaRPr lang="hr-HR" altLang="de-DE" sz="2300" dirty="0">
              <a:cs typeface="Arial"/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de-DE" sz="2300" dirty="0"/>
              <a:t>LPG (ТНГ)</a:t>
            </a:r>
            <a:r>
              <a:rPr lang="mk-MK" altLang="de-DE" sz="2300" dirty="0"/>
              <a:t> </a:t>
            </a:r>
            <a:r>
              <a:rPr lang="hr-HR" altLang="de-DE" sz="2300" dirty="0"/>
              <a:t>ако е дозволен влез за возила на гас </a:t>
            </a:r>
            <a:endParaRPr lang="hr-HR" altLang="de-DE" sz="2300" dirty="0">
              <a:cs typeface="Arial"/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de-DE" sz="2300" dirty="0"/>
              <a:t>С</a:t>
            </a:r>
            <a:r>
              <a:rPr lang="mk-MK" altLang="de-DE" sz="2300" dirty="0"/>
              <a:t>т</a:t>
            </a:r>
            <a:r>
              <a:rPr lang="hr-HR" altLang="de-DE" sz="2300" dirty="0"/>
              <a:t>андардизација на тестирањето на детекторите и одредување на прагови</a:t>
            </a:r>
            <a:r>
              <a:rPr lang="mk-MK" altLang="de-DE" sz="2300" dirty="0"/>
              <a:t> </a:t>
            </a:r>
            <a:r>
              <a:rPr lang="hr-HR" altLang="de-DE" sz="2300" dirty="0"/>
              <a:t>-</a:t>
            </a:r>
            <a:r>
              <a:rPr lang="mk-MK" altLang="de-DE" sz="2300" dirty="0"/>
              <a:t> </a:t>
            </a:r>
            <a:r>
              <a:rPr lang="hr-HR" altLang="de-DE" sz="2300" dirty="0"/>
              <a:t>алармниот праг може да се прилагоди на националните правила </a:t>
            </a:r>
            <a:endParaRPr lang="hr-HR" altLang="de-DE" sz="2300" dirty="0">
              <a:cs typeface="Arial"/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de-DE" sz="2300" dirty="0"/>
              <a:t>Се дефинира потребната прецизност и трајност на сензорите </a:t>
            </a:r>
            <a:endParaRPr lang="hr-HR" altLang="de-DE" sz="2300" dirty="0">
              <a:cs typeface="Arial"/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de-DE" sz="2300" dirty="0"/>
              <a:t>Строго се специфицира точноста на калибрацијата, максимално 3% </a:t>
            </a:r>
            <a:endParaRPr lang="en-GB" altLang="de-DE" sz="2300" dirty="0">
              <a:cs typeface="Arial"/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de-DE" sz="2300" dirty="0"/>
              <a:t>Се дефинира функционалноста на централата (софтвер)</a:t>
            </a:r>
            <a:r>
              <a:rPr lang="mk-MK" altLang="de-DE" sz="2300" dirty="0"/>
              <a:t>,</a:t>
            </a:r>
            <a:r>
              <a:rPr lang="hr-HR" altLang="de-DE" sz="2300" dirty="0"/>
              <a:t> резервно напојување </a:t>
            </a:r>
            <a:endParaRPr lang="en-US" altLang="de-DE" sz="2300" dirty="0">
              <a:cs typeface="Arial"/>
            </a:endParaRPr>
          </a:p>
          <a:p>
            <a:pPr eaLnBrk="1" hangingPunct="1">
              <a:lnSpc>
                <a:spcPct val="80000"/>
              </a:lnSpc>
            </a:pPr>
            <a:r>
              <a:rPr lang="hr-HR" altLang="de-DE" sz="2300" dirty="0"/>
              <a:t>Се бара </a:t>
            </a:r>
            <a:r>
              <a:rPr lang="en-GB" altLang="de-DE" sz="2300" dirty="0"/>
              <a:t>IP54 </a:t>
            </a:r>
            <a:r>
              <a:rPr lang="en-GB" altLang="de-DE" sz="2300" dirty="0" err="1"/>
              <a:t>заштита</a:t>
            </a:r>
            <a:r>
              <a:rPr lang="en-GB" altLang="de-DE" sz="2300" dirty="0"/>
              <a:t> </a:t>
            </a:r>
            <a:r>
              <a:rPr lang="en-GB" altLang="de-DE" sz="2300" dirty="0" err="1"/>
              <a:t>на</a:t>
            </a:r>
            <a:r>
              <a:rPr lang="en-GB" altLang="de-DE" sz="2300" dirty="0"/>
              <a:t> </a:t>
            </a:r>
            <a:r>
              <a:rPr lang="en-GB" altLang="de-DE" sz="2300" dirty="0" err="1"/>
              <a:t>детекторот</a:t>
            </a:r>
            <a:r>
              <a:rPr lang="en-GB" altLang="de-DE" sz="2300" dirty="0"/>
              <a:t> </a:t>
            </a:r>
            <a:endParaRPr lang="hr-HR" altLang="de-DE" sz="2300" dirty="0">
              <a:cs typeface="Arial"/>
            </a:endParaRPr>
          </a:p>
          <a:p>
            <a:pPr eaLnBrk="1" hangingPunct="1">
              <a:lnSpc>
                <a:spcPct val="80000"/>
              </a:lnSpc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10615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" y="619125"/>
            <a:ext cx="8839200" cy="862608"/>
          </a:xfrm>
        </p:spPr>
        <p:txBody>
          <a:bodyPr/>
          <a:lstStyle/>
          <a:p>
            <a:r>
              <a:rPr lang="hr-HR" err="1">
                <a:solidFill>
                  <a:srgbClr val="00CC99"/>
                </a:solidFill>
              </a:rPr>
              <a:t>Алармни</a:t>
            </a:r>
            <a:r>
              <a:rPr lang="hr-HR">
                <a:solidFill>
                  <a:srgbClr val="00CC99"/>
                </a:solidFill>
              </a:rPr>
              <a:t> </a:t>
            </a:r>
            <a:r>
              <a:rPr lang="hr-HR" err="1">
                <a:solidFill>
                  <a:srgbClr val="00CC99"/>
                </a:solidFill>
              </a:rPr>
              <a:t>нивоа</a:t>
            </a:r>
            <a:r>
              <a:rPr lang="hr-HR">
                <a:solidFill>
                  <a:schemeClr val="tx1"/>
                </a:solidFill>
              </a:rPr>
              <a:t> </a:t>
            </a:r>
          </a:p>
        </p:txBody>
      </p:sp>
      <p:sp>
        <p:nvSpPr>
          <p:cNvPr id="4" name="Rectangle 3"/>
          <p:cNvSpPr txBox="1">
            <a:spLocks/>
          </p:cNvSpPr>
          <p:nvPr/>
        </p:nvSpPr>
        <p:spPr bwMode="auto">
          <a:xfrm>
            <a:off x="32709" y="1409700"/>
            <a:ext cx="9044232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None/>
            </a:pPr>
            <a:r>
              <a:rPr lang="hr-HR" altLang="de-DE" b="0" kern="0" dirty="0"/>
              <a:t>Мерен опсег</a:t>
            </a:r>
            <a:r>
              <a:rPr lang="en-GB" altLang="de-DE" b="0" kern="0" dirty="0"/>
              <a:t>:    </a:t>
            </a:r>
            <a:r>
              <a:rPr lang="en-GB" altLang="de-DE" b="0" kern="0" dirty="0" err="1"/>
              <a:t>Аларм</a:t>
            </a:r>
            <a:r>
              <a:rPr lang="en-GB" altLang="de-DE" b="0" kern="0" dirty="0"/>
              <a:t> 1: </a:t>
            </a:r>
            <a:r>
              <a:rPr lang="en-GB" altLang="de-DE" b="0" kern="0" dirty="0" err="1"/>
              <a:t>Аларм</a:t>
            </a:r>
            <a:r>
              <a:rPr lang="en-GB" altLang="de-DE" b="0" kern="0" dirty="0"/>
              <a:t> 2:  </a:t>
            </a:r>
            <a:r>
              <a:rPr lang="en-GB" altLang="de-DE" b="0" kern="0" dirty="0" err="1">
                <a:solidFill>
                  <a:srgbClr val="FF0000"/>
                </a:solidFill>
              </a:rPr>
              <a:t>Аларм</a:t>
            </a:r>
            <a:r>
              <a:rPr lang="en-GB" altLang="de-DE" b="0" kern="0" dirty="0">
                <a:solidFill>
                  <a:srgbClr val="FF0000"/>
                </a:solidFill>
              </a:rPr>
              <a:t> 3</a:t>
            </a:r>
            <a:endParaRPr lang="en-GB" altLang="de-DE" b="0" dirty="0">
              <a:solidFill>
                <a:srgbClr val="FF0000"/>
              </a:solidFill>
              <a:cs typeface="Arial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de-DE" altLang="de-DE" b="0" kern="0" dirty="0"/>
              <a:t>CO	0-300 ppm        30            60            150</a:t>
            </a:r>
            <a:endParaRPr lang="de-DE" altLang="de-DE" b="0" dirty="0">
              <a:cs typeface="Arial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de-DE" altLang="de-DE" b="0" kern="0" dirty="0"/>
              <a:t>NO</a:t>
            </a:r>
            <a:r>
              <a:rPr lang="de-DE" altLang="de-DE" b="0" kern="0" baseline="-25000" dirty="0"/>
              <a:t>2</a:t>
            </a:r>
            <a:r>
              <a:rPr lang="de-DE" altLang="de-DE" b="0" kern="0" dirty="0"/>
              <a:t>  0-  30 ppm          3              6              15</a:t>
            </a:r>
            <a:endParaRPr lang="de-DE" altLang="de-DE" b="0" dirty="0">
              <a:cs typeface="Arial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de-DE" altLang="de-DE" b="0" kern="0" dirty="0"/>
              <a:t>NO    0-100 ppm        10            20              50</a:t>
            </a:r>
            <a:endParaRPr lang="de-DE" altLang="de-DE" b="0" dirty="0">
              <a:cs typeface="Arial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GB" altLang="de-DE" b="0" kern="0" dirty="0" err="1"/>
              <a:t>Аларм</a:t>
            </a:r>
            <a:r>
              <a:rPr lang="en-GB" altLang="de-DE" b="0" kern="0" dirty="0"/>
              <a:t> 1 &amp; 2 </a:t>
            </a:r>
            <a:r>
              <a:rPr lang="en-GB" altLang="de-DE" b="0" kern="0" dirty="0" err="1"/>
              <a:t>се</a:t>
            </a:r>
            <a:r>
              <a:rPr lang="en-GB" altLang="de-DE" b="0" kern="0" dirty="0"/>
              <a:t> </a:t>
            </a:r>
            <a:r>
              <a:rPr lang="en-GB" altLang="de-DE" b="0" kern="0" dirty="0" err="1"/>
              <a:t>средни</a:t>
            </a:r>
            <a:r>
              <a:rPr lang="en-GB" altLang="de-DE" b="0" kern="0" dirty="0"/>
              <a:t> </a:t>
            </a:r>
            <a:r>
              <a:rPr lang="en-GB" altLang="de-DE" b="0" kern="0" dirty="0" err="1"/>
              <a:t>вредности</a:t>
            </a:r>
            <a:r>
              <a:rPr lang="en-GB" altLang="de-DE" b="0" kern="0" dirty="0"/>
              <a:t> </a:t>
            </a:r>
            <a:r>
              <a:rPr lang="en-GB" altLang="de-DE" b="0" kern="0" dirty="0" err="1"/>
              <a:t>во</a:t>
            </a:r>
            <a:r>
              <a:rPr lang="en-GB" altLang="de-DE" b="0" kern="0" dirty="0"/>
              <a:t> 15 </a:t>
            </a:r>
            <a:r>
              <a:rPr lang="en-GB" altLang="de-DE" b="0" kern="0" dirty="0" err="1"/>
              <a:t>минути</a:t>
            </a:r>
            <a:endParaRPr lang="hr-HR" altLang="de-DE" b="0" dirty="0">
              <a:cs typeface="Arial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GB" altLang="de-DE" b="0" kern="0" dirty="0" err="1">
                <a:solidFill>
                  <a:srgbClr val="FF0000"/>
                </a:solidFill>
              </a:rPr>
              <a:t>Аларм</a:t>
            </a:r>
            <a:r>
              <a:rPr lang="en-GB" altLang="de-DE" b="0" kern="0" dirty="0">
                <a:solidFill>
                  <a:srgbClr val="FF0000"/>
                </a:solidFill>
              </a:rPr>
              <a:t> 3 </a:t>
            </a:r>
            <a:r>
              <a:rPr lang="en-GB" altLang="de-DE" b="0" kern="0" dirty="0" err="1">
                <a:solidFill>
                  <a:srgbClr val="FF0000"/>
                </a:solidFill>
              </a:rPr>
              <a:t>се</a:t>
            </a:r>
            <a:r>
              <a:rPr lang="en-GB" altLang="de-DE" b="0" kern="0" dirty="0">
                <a:solidFill>
                  <a:srgbClr val="FF0000"/>
                </a:solidFill>
              </a:rPr>
              <a:t> </a:t>
            </a:r>
            <a:r>
              <a:rPr lang="en-GB" altLang="de-DE" b="0" kern="0" dirty="0" err="1">
                <a:solidFill>
                  <a:srgbClr val="FF0000"/>
                </a:solidFill>
              </a:rPr>
              <a:t>активира</a:t>
            </a:r>
            <a:r>
              <a:rPr lang="en-GB" altLang="de-DE" b="0" kern="0" dirty="0">
                <a:solidFill>
                  <a:srgbClr val="FF0000"/>
                </a:solidFill>
              </a:rPr>
              <a:t> </a:t>
            </a:r>
            <a:r>
              <a:rPr lang="en-GB" altLang="de-DE" b="0" kern="0" dirty="0" err="1">
                <a:solidFill>
                  <a:srgbClr val="FF0000"/>
                </a:solidFill>
              </a:rPr>
              <a:t>одкако</a:t>
            </a:r>
            <a:r>
              <a:rPr lang="en-GB" altLang="de-DE" b="0" kern="0" dirty="0">
                <a:solidFill>
                  <a:srgbClr val="FF0000"/>
                </a:solidFill>
              </a:rPr>
              <a:t> </a:t>
            </a:r>
            <a:r>
              <a:rPr lang="en-GB" altLang="de-DE" b="0" kern="0" dirty="0" err="1">
                <a:solidFill>
                  <a:srgbClr val="FF0000"/>
                </a:solidFill>
              </a:rPr>
              <a:t>вредноста</a:t>
            </a:r>
            <a:r>
              <a:rPr lang="en-GB" altLang="de-DE" b="0" kern="0" dirty="0">
                <a:solidFill>
                  <a:srgbClr val="FF0000"/>
                </a:solidFill>
              </a:rPr>
              <a:t> </a:t>
            </a:r>
            <a:r>
              <a:rPr lang="en-GB" altLang="de-DE" b="0" kern="0" dirty="0" err="1">
                <a:solidFill>
                  <a:srgbClr val="FF0000"/>
                </a:solidFill>
              </a:rPr>
              <a:t>на</a:t>
            </a:r>
            <a:r>
              <a:rPr lang="en-GB" altLang="de-DE" b="0" kern="0" dirty="0">
                <a:solidFill>
                  <a:srgbClr val="FF0000"/>
                </a:solidFill>
              </a:rPr>
              <a:t> </a:t>
            </a:r>
            <a:r>
              <a:rPr lang="en-GB" altLang="de-DE" b="0" kern="0" dirty="0" err="1">
                <a:solidFill>
                  <a:srgbClr val="FF0000"/>
                </a:solidFill>
              </a:rPr>
              <a:t>нивото</a:t>
            </a:r>
            <a:r>
              <a:rPr lang="en-GB" altLang="de-DE" b="0" kern="0" dirty="0">
                <a:solidFill>
                  <a:srgbClr val="FF0000"/>
                </a:solidFill>
              </a:rPr>
              <a:t> е </a:t>
            </a:r>
            <a:r>
              <a:rPr lang="en-GB" altLang="de-DE" b="0" kern="0" dirty="0" err="1">
                <a:solidFill>
                  <a:srgbClr val="FF0000"/>
                </a:solidFill>
              </a:rPr>
              <a:t>толкава</a:t>
            </a:r>
            <a:r>
              <a:rPr lang="hr-HR" altLang="de-DE" b="0" kern="0" dirty="0">
                <a:solidFill>
                  <a:srgbClr val="FF0000"/>
                </a:solidFill>
              </a:rPr>
              <a:t> </a:t>
            </a:r>
            <a:r>
              <a:rPr lang="en-GB" altLang="de-DE" b="0" kern="0" dirty="0">
                <a:solidFill>
                  <a:srgbClr val="FF0000"/>
                </a:solidFill>
              </a:rPr>
              <a:t>1 </a:t>
            </a:r>
            <a:r>
              <a:rPr lang="en-GB" altLang="de-DE" b="0" kern="0" dirty="0" err="1">
                <a:solidFill>
                  <a:srgbClr val="FF0000"/>
                </a:solidFill>
              </a:rPr>
              <a:t>минута</a:t>
            </a:r>
            <a:r>
              <a:rPr lang="en-GB" altLang="de-DE" b="0" kern="0" dirty="0">
                <a:solidFill>
                  <a:srgbClr val="FF0000"/>
                </a:solidFill>
              </a:rPr>
              <a:t> (макс.5мин.)</a:t>
            </a:r>
            <a:endParaRPr lang="hr-HR" altLang="de-DE" b="0" dirty="0">
              <a:solidFill>
                <a:srgbClr val="FF0000"/>
              </a:solidFill>
              <a:cs typeface="Arial"/>
            </a:endParaRP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hr-HR" altLang="de-DE" sz="2400" b="0" kern="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hr-HR" altLang="de-DE" sz="2400" b="0" kern="0" dirty="0"/>
              <a:t>Се бара голема прецизност и</a:t>
            </a:r>
            <a:r>
              <a:rPr lang="mk-MK" altLang="de-DE" sz="2400" b="0" kern="0" dirty="0"/>
              <a:t> </a:t>
            </a:r>
            <a:r>
              <a:rPr lang="hr-HR" altLang="de-DE" sz="2400" b="0" kern="0" dirty="0"/>
              <a:t>можност за калибрирање на детекторот – полупроводничките детектори тоа не</a:t>
            </a:r>
            <a:r>
              <a:rPr lang="mk-MK" altLang="de-DE" sz="2400" b="0" kern="0" dirty="0"/>
              <a:t> </a:t>
            </a:r>
            <a:r>
              <a:rPr lang="hr-HR" altLang="de-DE" sz="2400" b="0" kern="0" dirty="0"/>
              <a:t>можат да го задоволат</a:t>
            </a:r>
            <a:endParaRPr lang="hr-HR" altLang="de-DE" sz="2400" b="0" dirty="0">
              <a:cs typeface="Arial"/>
            </a:endParaRPr>
          </a:p>
          <a:p>
            <a:pPr eaLnBrk="1" hangingPunct="1">
              <a:lnSpc>
                <a:spcPct val="90000"/>
              </a:lnSpc>
            </a:pPr>
            <a:r>
              <a:rPr lang="hr-HR" altLang="de-DE" sz="2400" b="0" kern="0" dirty="0"/>
              <a:t>Користење на квалитетни електрохемиски детектори на </a:t>
            </a:r>
            <a:br>
              <a:rPr lang="mk-MK" altLang="de-DE" sz="2400" b="0" kern="0" dirty="0"/>
            </a:br>
            <a:r>
              <a:rPr lang="hr-HR" altLang="de-DE" sz="2400" b="0" kern="0" dirty="0"/>
              <a:t>CO</a:t>
            </a:r>
            <a:r>
              <a:rPr lang="hr-HR" altLang="de-DE" sz="2400" b="0" dirty="0">
                <a:cs typeface="Arial"/>
              </a:rPr>
              <a:t> гас</a:t>
            </a:r>
            <a:endParaRPr lang="en-GB" altLang="de-DE" sz="2400" b="0" kern="0" dirty="0"/>
          </a:p>
        </p:txBody>
      </p:sp>
    </p:spTree>
    <p:extLst>
      <p:ext uri="{BB962C8B-B14F-4D97-AF65-F5344CB8AC3E}">
        <p14:creationId xmlns:p14="http://schemas.microsoft.com/office/powerpoint/2010/main" val="4293896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250" y="457200"/>
            <a:ext cx="8839200" cy="864992"/>
          </a:xfrm>
        </p:spPr>
        <p:txBody>
          <a:bodyPr/>
          <a:lstStyle/>
          <a:p>
            <a:r>
              <a:rPr lang="hr-HR"/>
              <a:t>MSR </a:t>
            </a:r>
            <a:r>
              <a:rPr lang="hr-HR" err="1"/>
              <a:t>сертифициран</a:t>
            </a:r>
            <a:r>
              <a:rPr lang="hr-HR"/>
              <a:t> </a:t>
            </a:r>
            <a:r>
              <a:rPr lang="hr-HR" err="1"/>
              <a:t>систем</a:t>
            </a:r>
            <a:r>
              <a:rPr lang="hr-HR"/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8384" y="2186486"/>
            <a:ext cx="4664816" cy="4123827"/>
          </a:xfrm>
        </p:spPr>
        <p:txBody>
          <a:bodyPr/>
          <a:lstStyle/>
          <a:p>
            <a:r>
              <a:rPr lang="hr-HR" err="1"/>
              <a:t>Сертификат</a:t>
            </a:r>
            <a:r>
              <a:rPr lang="hr-HR"/>
              <a:t> EN50545 </a:t>
            </a:r>
            <a:r>
              <a:rPr lang="hr-HR" err="1"/>
              <a:t>за</a:t>
            </a:r>
            <a:r>
              <a:rPr lang="hr-HR"/>
              <a:t> </a:t>
            </a:r>
            <a:r>
              <a:rPr lang="hr-HR" err="1"/>
              <a:t>цел</a:t>
            </a:r>
            <a:r>
              <a:rPr lang="hr-HR"/>
              <a:t> </a:t>
            </a:r>
            <a:r>
              <a:rPr lang="hr-HR" err="1"/>
              <a:t>систем</a:t>
            </a:r>
            <a:r>
              <a:rPr lang="hr-HR"/>
              <a:t> (</a:t>
            </a:r>
            <a:r>
              <a:rPr lang="hr-HR" err="1"/>
              <a:t>не</a:t>
            </a:r>
            <a:r>
              <a:rPr lang="hr-HR"/>
              <a:t> </a:t>
            </a:r>
            <a:r>
              <a:rPr lang="hr-HR" err="1"/>
              <a:t>само</a:t>
            </a:r>
            <a:r>
              <a:rPr lang="hr-HR"/>
              <a:t> </a:t>
            </a:r>
            <a:r>
              <a:rPr lang="hr-HR" err="1"/>
              <a:t>за</a:t>
            </a:r>
            <a:r>
              <a:rPr lang="hr-HR"/>
              <a:t> </a:t>
            </a:r>
            <a:r>
              <a:rPr lang="hr-HR" err="1"/>
              <a:t>поединечни</a:t>
            </a:r>
            <a:r>
              <a:rPr lang="hr-HR"/>
              <a:t> </a:t>
            </a:r>
            <a:r>
              <a:rPr lang="hr-HR" err="1"/>
              <a:t>компоненти</a:t>
            </a:r>
            <a:r>
              <a:rPr lang="hr-HR">
                <a:cs typeface="Arial"/>
              </a:rPr>
              <a:t>)</a:t>
            </a:r>
            <a:endParaRPr lang="en-US"/>
          </a:p>
          <a:p>
            <a:r>
              <a:rPr lang="hr-HR" err="1"/>
              <a:t>Флексибилна</a:t>
            </a:r>
            <a:r>
              <a:rPr lang="hr-HR"/>
              <a:t> </a:t>
            </a:r>
            <a:r>
              <a:rPr lang="hr-HR" err="1"/>
              <a:t>големина</a:t>
            </a:r>
            <a:r>
              <a:rPr lang="hr-HR"/>
              <a:t> </a:t>
            </a:r>
            <a:r>
              <a:rPr lang="hr-HR" err="1"/>
              <a:t>на</a:t>
            </a:r>
            <a:r>
              <a:rPr lang="hr-HR"/>
              <a:t> </a:t>
            </a:r>
            <a:r>
              <a:rPr lang="hr-HR" err="1"/>
              <a:t>системот</a:t>
            </a:r>
            <a:r>
              <a:rPr lang="hr-HR"/>
              <a:t> </a:t>
            </a:r>
            <a:r>
              <a:rPr lang="hr-HR" err="1"/>
              <a:t>прилагодлива</a:t>
            </a:r>
            <a:r>
              <a:rPr lang="hr-HR"/>
              <a:t> </a:t>
            </a:r>
            <a:r>
              <a:rPr lang="hr-HR" err="1"/>
              <a:t>по</a:t>
            </a:r>
            <a:r>
              <a:rPr lang="hr-HR"/>
              <a:t> </a:t>
            </a:r>
            <a:r>
              <a:rPr lang="hr-HR" err="1"/>
              <a:t>потреба</a:t>
            </a:r>
            <a:r>
              <a:rPr lang="hr-HR"/>
              <a:t> </a:t>
            </a:r>
            <a:endParaRPr lang="en-US">
              <a:cs typeface="Arial"/>
            </a:endParaRPr>
          </a:p>
          <a:p>
            <a:r>
              <a:rPr lang="hr-HR" err="1"/>
              <a:t>Управување</a:t>
            </a:r>
            <a:r>
              <a:rPr lang="hr-HR"/>
              <a:t> </a:t>
            </a:r>
            <a:r>
              <a:rPr lang="hr-HR" err="1"/>
              <a:t>со</a:t>
            </a:r>
            <a:r>
              <a:rPr lang="hr-HR"/>
              <a:t> </a:t>
            </a:r>
            <a:r>
              <a:rPr lang="hr-HR" err="1"/>
              <a:t>извршни</a:t>
            </a:r>
            <a:r>
              <a:rPr lang="hr-HR"/>
              <a:t> </a:t>
            </a:r>
            <a:r>
              <a:rPr lang="hr-HR" err="1"/>
              <a:t>елементи</a:t>
            </a:r>
            <a:r>
              <a:rPr lang="hr-HR"/>
              <a:t> </a:t>
            </a:r>
            <a:r>
              <a:rPr lang="hr-HR" err="1"/>
              <a:t>по</a:t>
            </a:r>
            <a:r>
              <a:rPr lang="hr-HR"/>
              <a:t> </a:t>
            </a:r>
            <a:r>
              <a:rPr lang="hr-HR" err="1"/>
              <a:t>зони</a:t>
            </a:r>
            <a:r>
              <a:rPr lang="hr-HR"/>
              <a:t> </a:t>
            </a:r>
            <a:endParaRPr lang="hr-HR">
              <a:cs typeface="Arial"/>
            </a:endParaRPr>
          </a:p>
        </p:txBody>
      </p:sp>
      <p:pic>
        <p:nvPicPr>
          <p:cNvPr id="4" name="Grafik 2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" y="1179964"/>
            <a:ext cx="4497150" cy="524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50" y="333375"/>
            <a:ext cx="1462749" cy="138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657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651" y="609600"/>
            <a:ext cx="8839200" cy="833863"/>
          </a:xfrm>
        </p:spPr>
        <p:txBody>
          <a:bodyPr/>
          <a:lstStyle/>
          <a:p>
            <a:r>
              <a:rPr lang="hr-HR" sz="3600" err="1">
                <a:solidFill>
                  <a:srgbClr val="329369"/>
                </a:solidFill>
              </a:rPr>
              <a:t>Единствен</a:t>
            </a:r>
            <a:r>
              <a:rPr lang="hr-HR" sz="3600">
                <a:solidFill>
                  <a:srgbClr val="329369"/>
                </a:solidFill>
              </a:rPr>
              <a:t> </a:t>
            </a:r>
            <a:r>
              <a:rPr lang="hr-HR" sz="3600" err="1">
                <a:solidFill>
                  <a:srgbClr val="329369"/>
                </a:solidFill>
              </a:rPr>
              <a:t>дизајн</a:t>
            </a:r>
            <a:r>
              <a:rPr lang="hr-HR" sz="3600">
                <a:solidFill>
                  <a:srgbClr val="329369"/>
                </a:solidFill>
              </a:rPr>
              <a:t> </a:t>
            </a:r>
            <a:r>
              <a:rPr lang="hr-HR" sz="3600" err="1">
                <a:solidFill>
                  <a:srgbClr val="329369"/>
                </a:solidFill>
              </a:rPr>
              <a:t>на</a:t>
            </a:r>
            <a:r>
              <a:rPr lang="hr-HR" sz="3600">
                <a:solidFill>
                  <a:srgbClr val="329369"/>
                </a:solidFill>
              </a:rPr>
              <a:t> </a:t>
            </a:r>
            <a:r>
              <a:rPr lang="hr-HR" sz="3600" err="1">
                <a:solidFill>
                  <a:srgbClr val="329369"/>
                </a:solidFill>
              </a:rPr>
              <a:t>детекторот</a:t>
            </a:r>
            <a:endParaRPr lang="hr-HR" sz="3600" err="1">
              <a:solidFill>
                <a:srgbClr val="329369"/>
              </a:solidFill>
              <a:cs typeface="Arial"/>
            </a:endParaRPr>
          </a:p>
        </p:txBody>
      </p:sp>
      <p:pic>
        <p:nvPicPr>
          <p:cNvPr id="46" name="Grafik 1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133600"/>
            <a:ext cx="4314044" cy="4152266"/>
          </a:xfrm>
          <a:prstGeom prst="rect">
            <a:avLst/>
          </a:prstGeom>
        </p:spPr>
      </p:pic>
      <p:grpSp>
        <p:nvGrpSpPr>
          <p:cNvPr id="47" name="Gruppieren 4"/>
          <p:cNvGrpSpPr/>
          <p:nvPr/>
        </p:nvGrpSpPr>
        <p:grpSpPr>
          <a:xfrm>
            <a:off x="5069064" y="5183132"/>
            <a:ext cx="359454" cy="359454"/>
            <a:chOff x="3783724" y="3726968"/>
            <a:chExt cx="359454" cy="359454"/>
          </a:xfrm>
        </p:grpSpPr>
        <p:sp>
          <p:nvSpPr>
            <p:cNvPr id="48" name="Ellipse 2"/>
            <p:cNvSpPr/>
            <p:nvPr/>
          </p:nvSpPr>
          <p:spPr>
            <a:xfrm>
              <a:off x="3783724" y="3726968"/>
              <a:ext cx="359454" cy="359454"/>
            </a:xfrm>
            <a:prstGeom prst="ellipse">
              <a:avLst/>
            </a:prstGeom>
            <a:solidFill>
              <a:srgbClr val="0070C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9" name="Kreuz 3"/>
            <p:cNvSpPr/>
            <p:nvPr/>
          </p:nvSpPr>
          <p:spPr>
            <a:xfrm>
              <a:off x="3891718" y="3834962"/>
              <a:ext cx="143466" cy="143466"/>
            </a:xfrm>
            <a:prstGeom prst="plus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50" name="Kreuz 170"/>
          <p:cNvSpPr/>
          <p:nvPr/>
        </p:nvSpPr>
        <p:spPr>
          <a:xfrm>
            <a:off x="4988083" y="3848685"/>
            <a:ext cx="143466" cy="143466"/>
          </a:xfrm>
          <a:prstGeom prst="plus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1" name="Textfeld 171"/>
          <p:cNvSpPr txBox="1"/>
          <p:nvPr/>
        </p:nvSpPr>
        <p:spPr>
          <a:xfrm>
            <a:off x="6527920" y="5216431"/>
            <a:ext cx="244968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hr-HR" sz="1200" err="1">
                <a:latin typeface="Blue Highway" panose="02010603020202020303" pitchFamily="2" charset="0"/>
              </a:rPr>
              <a:t>Променлива</a:t>
            </a:r>
            <a:r>
              <a:rPr lang="hr-HR" sz="1200">
                <a:latin typeface="Blue Highway" panose="02010603020202020303" pitchFamily="2" charset="0"/>
              </a:rPr>
              <a:t> </a:t>
            </a:r>
            <a:r>
              <a:rPr lang="hr-HR" sz="1200" err="1">
                <a:latin typeface="Blue Highway" panose="02010603020202020303" pitchFamily="2" charset="0"/>
              </a:rPr>
              <a:t>глава</a:t>
            </a:r>
            <a:r>
              <a:rPr lang="hr-HR" sz="1200">
                <a:latin typeface="Blue Highway" panose="02010603020202020303" pitchFamily="2" charset="0"/>
              </a:rPr>
              <a:t> </a:t>
            </a:r>
            <a:r>
              <a:rPr lang="hr-HR" sz="1200" err="1">
                <a:latin typeface="Blue Highway" panose="02010603020202020303" pitchFamily="2" charset="0"/>
              </a:rPr>
              <a:t>на</a:t>
            </a:r>
            <a:r>
              <a:rPr lang="hr-HR" sz="1200">
                <a:latin typeface="Blue Highway" panose="02010603020202020303" pitchFamily="2" charset="0"/>
              </a:rPr>
              <a:t> </a:t>
            </a:r>
            <a:r>
              <a:rPr lang="hr-HR" sz="1200" err="1">
                <a:latin typeface="Blue Highway" panose="02010603020202020303" pitchFamily="2" charset="0"/>
              </a:rPr>
              <a:t>сензорот</a:t>
            </a:r>
            <a:r>
              <a:rPr lang="hr-HR" sz="1200">
                <a:latin typeface="Blue Highway" panose="02010603020202020303" pitchFamily="2" charset="0"/>
              </a:rPr>
              <a:t> </a:t>
            </a:r>
            <a:endParaRPr lang="de-DE" sz="1200">
              <a:latin typeface="Blue Highway" panose="02010603020202020303" pitchFamily="2" charset="0"/>
            </a:endParaRPr>
          </a:p>
        </p:txBody>
      </p:sp>
      <p:sp>
        <p:nvSpPr>
          <p:cNvPr id="52" name="Textfeld 42"/>
          <p:cNvSpPr txBox="1"/>
          <p:nvPr/>
        </p:nvSpPr>
        <p:spPr>
          <a:xfrm>
            <a:off x="6812" y="2801799"/>
            <a:ext cx="2302256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de-DE" sz="1200" dirty="0">
                <a:latin typeface="Blue Highway" panose="02010603020202020303" pitchFamily="2" charset="0"/>
              </a:rPr>
              <a:t>IP65</a:t>
            </a:r>
            <a:r>
              <a:rPr lang="hr-HR" sz="1200" dirty="0">
                <a:latin typeface="Blue Highway" panose="02010603020202020303" pitchFamily="2" charset="0"/>
              </a:rPr>
              <a:t> куќиште</a:t>
            </a:r>
            <a:endParaRPr lang="en-GB" sz="1200" dirty="0">
              <a:latin typeface="Blue Highway" panose="02010603020202020303" pitchFamily="2" charset="0"/>
            </a:endParaRPr>
          </a:p>
        </p:txBody>
      </p:sp>
      <p:grpSp>
        <p:nvGrpSpPr>
          <p:cNvPr id="53" name="Gruppieren 43"/>
          <p:cNvGrpSpPr/>
          <p:nvPr/>
        </p:nvGrpSpPr>
        <p:grpSpPr>
          <a:xfrm>
            <a:off x="5069064" y="5769396"/>
            <a:ext cx="359454" cy="359454"/>
            <a:chOff x="3783724" y="3726968"/>
            <a:chExt cx="359454" cy="359454"/>
          </a:xfrm>
        </p:grpSpPr>
        <p:sp>
          <p:nvSpPr>
            <p:cNvPr id="54" name="Ellipse 44"/>
            <p:cNvSpPr/>
            <p:nvPr/>
          </p:nvSpPr>
          <p:spPr>
            <a:xfrm>
              <a:off x="3783724" y="3726968"/>
              <a:ext cx="359454" cy="359454"/>
            </a:xfrm>
            <a:prstGeom prst="ellipse">
              <a:avLst/>
            </a:prstGeom>
            <a:solidFill>
              <a:srgbClr val="0070C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5" name="Kreuz 45"/>
            <p:cNvSpPr/>
            <p:nvPr/>
          </p:nvSpPr>
          <p:spPr>
            <a:xfrm>
              <a:off x="3891718" y="3834962"/>
              <a:ext cx="143466" cy="143466"/>
            </a:xfrm>
            <a:prstGeom prst="plus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56" name="Textfeld 46"/>
          <p:cNvSpPr txBox="1"/>
          <p:nvPr/>
        </p:nvSpPr>
        <p:spPr>
          <a:xfrm>
            <a:off x="6527920" y="5877390"/>
            <a:ext cx="244968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hr-HR" sz="1200" dirty="0">
                <a:latin typeface="Blue Highway" panose="02010603020202020303" pitchFamily="2" charset="0"/>
              </a:rPr>
              <a:t>Сензор со</a:t>
            </a:r>
            <a:r>
              <a:rPr lang="mk-MK" sz="1200" dirty="0">
                <a:latin typeface="Blue Highway" panose="02010603020202020303" pitchFamily="2" charset="0"/>
              </a:rPr>
              <a:t> </a:t>
            </a:r>
            <a:r>
              <a:rPr lang="hr-HR" sz="1200" dirty="0">
                <a:latin typeface="Blue Highway" panose="02010603020202020303" pitchFamily="2" charset="0"/>
              </a:rPr>
              <a:t>I</a:t>
            </a:r>
            <a:r>
              <a:rPr lang="de-DE" sz="1200" dirty="0">
                <a:latin typeface="Blue Highway" panose="02010603020202020303" pitchFamily="2" charset="0"/>
              </a:rPr>
              <a:t>P65 заштита</a:t>
            </a:r>
          </a:p>
        </p:txBody>
      </p:sp>
      <p:grpSp>
        <p:nvGrpSpPr>
          <p:cNvPr id="57" name="Gruppieren 47"/>
          <p:cNvGrpSpPr/>
          <p:nvPr/>
        </p:nvGrpSpPr>
        <p:grpSpPr>
          <a:xfrm>
            <a:off x="4770868" y="4470605"/>
            <a:ext cx="359454" cy="359454"/>
            <a:chOff x="3783724" y="3726968"/>
            <a:chExt cx="359454" cy="359454"/>
          </a:xfrm>
        </p:grpSpPr>
        <p:sp>
          <p:nvSpPr>
            <p:cNvPr id="58" name="Ellipse 48"/>
            <p:cNvSpPr/>
            <p:nvPr/>
          </p:nvSpPr>
          <p:spPr>
            <a:xfrm>
              <a:off x="3783724" y="3726968"/>
              <a:ext cx="359454" cy="359454"/>
            </a:xfrm>
            <a:prstGeom prst="ellipse">
              <a:avLst/>
            </a:prstGeom>
            <a:solidFill>
              <a:srgbClr val="0070C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9" name="Kreuz 49"/>
            <p:cNvSpPr/>
            <p:nvPr/>
          </p:nvSpPr>
          <p:spPr>
            <a:xfrm>
              <a:off x="3891718" y="3834962"/>
              <a:ext cx="143466" cy="143466"/>
            </a:xfrm>
            <a:prstGeom prst="plus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Gruppieren 50"/>
          <p:cNvGrpSpPr/>
          <p:nvPr/>
        </p:nvGrpSpPr>
        <p:grpSpPr>
          <a:xfrm>
            <a:off x="4770868" y="3928724"/>
            <a:ext cx="359454" cy="359454"/>
            <a:chOff x="3783724" y="3726968"/>
            <a:chExt cx="359454" cy="359454"/>
          </a:xfrm>
        </p:grpSpPr>
        <p:sp>
          <p:nvSpPr>
            <p:cNvPr id="61" name="Ellipse 51"/>
            <p:cNvSpPr/>
            <p:nvPr/>
          </p:nvSpPr>
          <p:spPr>
            <a:xfrm>
              <a:off x="3783724" y="3726968"/>
              <a:ext cx="359454" cy="359454"/>
            </a:xfrm>
            <a:prstGeom prst="ellipse">
              <a:avLst/>
            </a:prstGeom>
            <a:solidFill>
              <a:srgbClr val="0070C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2" name="Kreuz 52"/>
            <p:cNvSpPr/>
            <p:nvPr/>
          </p:nvSpPr>
          <p:spPr>
            <a:xfrm>
              <a:off x="3891718" y="3834962"/>
              <a:ext cx="143466" cy="143466"/>
            </a:xfrm>
            <a:prstGeom prst="plus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uppieren 53"/>
          <p:cNvGrpSpPr/>
          <p:nvPr/>
        </p:nvGrpSpPr>
        <p:grpSpPr>
          <a:xfrm>
            <a:off x="4770868" y="3495943"/>
            <a:ext cx="359454" cy="359454"/>
            <a:chOff x="3783724" y="3726968"/>
            <a:chExt cx="359454" cy="359454"/>
          </a:xfrm>
        </p:grpSpPr>
        <p:sp>
          <p:nvSpPr>
            <p:cNvPr id="64" name="Ellipse 54"/>
            <p:cNvSpPr/>
            <p:nvPr/>
          </p:nvSpPr>
          <p:spPr>
            <a:xfrm>
              <a:off x="3783724" y="3726968"/>
              <a:ext cx="359454" cy="359454"/>
            </a:xfrm>
            <a:prstGeom prst="ellipse">
              <a:avLst/>
            </a:prstGeom>
            <a:solidFill>
              <a:srgbClr val="0070C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5" name="Kreuz 55"/>
            <p:cNvSpPr/>
            <p:nvPr/>
          </p:nvSpPr>
          <p:spPr>
            <a:xfrm>
              <a:off x="3891718" y="3834962"/>
              <a:ext cx="143466" cy="143466"/>
            </a:xfrm>
            <a:prstGeom prst="plus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66" name="Gruppieren 56"/>
          <p:cNvGrpSpPr/>
          <p:nvPr/>
        </p:nvGrpSpPr>
        <p:grpSpPr>
          <a:xfrm>
            <a:off x="3116070" y="2771419"/>
            <a:ext cx="359454" cy="359454"/>
            <a:chOff x="3783724" y="3726968"/>
            <a:chExt cx="359454" cy="359454"/>
          </a:xfrm>
        </p:grpSpPr>
        <p:sp>
          <p:nvSpPr>
            <p:cNvPr id="67" name="Ellipse 57"/>
            <p:cNvSpPr/>
            <p:nvPr/>
          </p:nvSpPr>
          <p:spPr>
            <a:xfrm>
              <a:off x="3783724" y="3726968"/>
              <a:ext cx="359454" cy="359454"/>
            </a:xfrm>
            <a:prstGeom prst="ellipse">
              <a:avLst/>
            </a:prstGeom>
            <a:solidFill>
              <a:srgbClr val="0070C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8" name="Kreuz 58"/>
            <p:cNvSpPr/>
            <p:nvPr/>
          </p:nvSpPr>
          <p:spPr>
            <a:xfrm>
              <a:off x="3891718" y="3834962"/>
              <a:ext cx="143466" cy="143466"/>
            </a:xfrm>
            <a:prstGeom prst="plus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69" name="Gruppieren 59"/>
          <p:cNvGrpSpPr/>
          <p:nvPr/>
        </p:nvGrpSpPr>
        <p:grpSpPr>
          <a:xfrm>
            <a:off x="3116070" y="4643620"/>
            <a:ext cx="359454" cy="359454"/>
            <a:chOff x="3783724" y="3726968"/>
            <a:chExt cx="359454" cy="359454"/>
          </a:xfrm>
        </p:grpSpPr>
        <p:sp>
          <p:nvSpPr>
            <p:cNvPr id="70" name="Ellipse 60"/>
            <p:cNvSpPr/>
            <p:nvPr/>
          </p:nvSpPr>
          <p:spPr>
            <a:xfrm>
              <a:off x="3783724" y="3726968"/>
              <a:ext cx="359454" cy="359454"/>
            </a:xfrm>
            <a:prstGeom prst="ellipse">
              <a:avLst/>
            </a:prstGeom>
            <a:solidFill>
              <a:srgbClr val="0070C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1" name="Kreuz 61"/>
            <p:cNvSpPr/>
            <p:nvPr/>
          </p:nvSpPr>
          <p:spPr>
            <a:xfrm>
              <a:off x="3891718" y="3834962"/>
              <a:ext cx="143466" cy="143466"/>
            </a:xfrm>
            <a:prstGeom prst="plus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uppieren 62"/>
          <p:cNvGrpSpPr/>
          <p:nvPr/>
        </p:nvGrpSpPr>
        <p:grpSpPr>
          <a:xfrm>
            <a:off x="3116070" y="4101739"/>
            <a:ext cx="359454" cy="359454"/>
            <a:chOff x="3783724" y="3726968"/>
            <a:chExt cx="359454" cy="359454"/>
          </a:xfrm>
        </p:grpSpPr>
        <p:sp>
          <p:nvSpPr>
            <p:cNvPr id="73" name="Ellipse 63"/>
            <p:cNvSpPr/>
            <p:nvPr/>
          </p:nvSpPr>
          <p:spPr>
            <a:xfrm>
              <a:off x="3783724" y="3726968"/>
              <a:ext cx="359454" cy="359454"/>
            </a:xfrm>
            <a:prstGeom prst="ellipse">
              <a:avLst/>
            </a:prstGeom>
            <a:solidFill>
              <a:srgbClr val="0070C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4" name="Kreuz 64"/>
            <p:cNvSpPr/>
            <p:nvPr/>
          </p:nvSpPr>
          <p:spPr>
            <a:xfrm>
              <a:off x="3891718" y="3834962"/>
              <a:ext cx="143466" cy="143466"/>
            </a:xfrm>
            <a:prstGeom prst="plus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Gruppieren 65"/>
          <p:cNvGrpSpPr/>
          <p:nvPr/>
        </p:nvGrpSpPr>
        <p:grpSpPr>
          <a:xfrm>
            <a:off x="3116070" y="3668958"/>
            <a:ext cx="359454" cy="359454"/>
            <a:chOff x="3783724" y="3726968"/>
            <a:chExt cx="359454" cy="359454"/>
          </a:xfrm>
        </p:grpSpPr>
        <p:sp>
          <p:nvSpPr>
            <p:cNvPr id="76" name="Ellipse 66"/>
            <p:cNvSpPr/>
            <p:nvPr/>
          </p:nvSpPr>
          <p:spPr>
            <a:xfrm>
              <a:off x="3783724" y="3726968"/>
              <a:ext cx="359454" cy="359454"/>
            </a:xfrm>
            <a:prstGeom prst="ellipse">
              <a:avLst/>
            </a:prstGeom>
            <a:solidFill>
              <a:srgbClr val="0070C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77" name="Kreuz 67"/>
            <p:cNvSpPr/>
            <p:nvPr/>
          </p:nvSpPr>
          <p:spPr>
            <a:xfrm>
              <a:off x="3891718" y="3834962"/>
              <a:ext cx="143466" cy="143466"/>
            </a:xfrm>
            <a:prstGeom prst="plus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78" name="Textfeld 68"/>
          <p:cNvSpPr txBox="1"/>
          <p:nvPr/>
        </p:nvSpPr>
        <p:spPr>
          <a:xfrm>
            <a:off x="6792744" y="4501626"/>
            <a:ext cx="244968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hr-HR" sz="1200" err="1">
                <a:latin typeface="Blue Highway" panose="02010603020202020303" pitchFamily="2" charset="0"/>
              </a:rPr>
              <a:t>Влез</a:t>
            </a:r>
            <a:r>
              <a:rPr lang="hr-HR" sz="1200">
                <a:latin typeface="Blue Highway" panose="02010603020202020303" pitchFamily="2" charset="0"/>
              </a:rPr>
              <a:t> </a:t>
            </a:r>
            <a:r>
              <a:rPr lang="hr-HR" sz="1200" err="1">
                <a:latin typeface="Blue Highway" panose="02010603020202020303" pitchFamily="2" charset="0"/>
              </a:rPr>
              <a:t>за</a:t>
            </a:r>
            <a:r>
              <a:rPr lang="hr-HR" sz="1200">
                <a:latin typeface="Blue Highway" panose="02010603020202020303" pitchFamily="2" charset="0"/>
              </a:rPr>
              <a:t> 1 </a:t>
            </a:r>
            <a:r>
              <a:rPr lang="hr-HR" sz="1200" err="1">
                <a:latin typeface="Blue Highway" panose="02010603020202020303" pitchFamily="2" charset="0"/>
              </a:rPr>
              <a:t>глава</a:t>
            </a:r>
            <a:r>
              <a:rPr lang="hr-HR" sz="1200">
                <a:latin typeface="Blue Highway" panose="02010603020202020303" pitchFamily="2" charset="0"/>
              </a:rPr>
              <a:t> </a:t>
            </a:r>
            <a:r>
              <a:rPr lang="hr-HR" sz="1200" err="1">
                <a:latin typeface="Blue Highway" panose="02010603020202020303" pitchFamily="2" charset="0"/>
              </a:rPr>
              <a:t>на</a:t>
            </a:r>
            <a:r>
              <a:rPr lang="hr-HR" sz="1200">
                <a:latin typeface="Blue Highway" panose="02010603020202020303" pitchFamily="2" charset="0"/>
              </a:rPr>
              <a:t> </a:t>
            </a:r>
            <a:r>
              <a:rPr lang="hr-HR" sz="1200" err="1">
                <a:latin typeface="Blue Highway" panose="02010603020202020303" pitchFamily="2" charset="0"/>
              </a:rPr>
              <a:t>сензор</a:t>
            </a:r>
          </a:p>
        </p:txBody>
      </p:sp>
      <p:sp>
        <p:nvSpPr>
          <p:cNvPr id="79" name="Textfeld 69"/>
          <p:cNvSpPr txBox="1"/>
          <p:nvPr/>
        </p:nvSpPr>
        <p:spPr>
          <a:xfrm>
            <a:off x="6792744" y="3959082"/>
            <a:ext cx="244968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hr-HR" sz="1200" err="1">
                <a:latin typeface="Blue Highway" panose="02010603020202020303" pitchFamily="2" charset="0"/>
              </a:rPr>
              <a:t>напојување</a:t>
            </a:r>
          </a:p>
        </p:txBody>
      </p:sp>
      <p:sp>
        <p:nvSpPr>
          <p:cNvPr id="80" name="Textfeld 70"/>
          <p:cNvSpPr txBox="1"/>
          <p:nvPr/>
        </p:nvSpPr>
        <p:spPr>
          <a:xfrm>
            <a:off x="6792744" y="3568938"/>
            <a:ext cx="244968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hr-HR" sz="1200" err="1">
                <a:latin typeface="Blue Highway" panose="02010603020202020303" pitchFamily="2" charset="0"/>
              </a:rPr>
              <a:t>Програмирање</a:t>
            </a:r>
            <a:r>
              <a:rPr lang="hr-HR" sz="1200">
                <a:latin typeface="Blue Highway" panose="02010603020202020303" pitchFamily="2" charset="0"/>
              </a:rPr>
              <a:t> </a:t>
            </a:r>
            <a:r>
              <a:rPr lang="hr-HR" sz="1200" err="1">
                <a:latin typeface="Blue Highway" panose="02010603020202020303" pitchFamily="2" charset="0"/>
              </a:rPr>
              <a:t>на</a:t>
            </a:r>
            <a:r>
              <a:rPr lang="hr-HR" sz="1200">
                <a:latin typeface="Blue Highway" panose="02010603020202020303" pitchFamily="2" charset="0"/>
              </a:rPr>
              <a:t> </a:t>
            </a:r>
            <a:r>
              <a:rPr lang="hr-HR" sz="1200" err="1">
                <a:latin typeface="Blue Highway" panose="02010603020202020303" pitchFamily="2" charset="0"/>
              </a:rPr>
              <a:t>детекторот</a:t>
            </a:r>
            <a:r>
              <a:rPr lang="hr-HR" sz="1200">
                <a:latin typeface="Blue Highway" panose="02010603020202020303" pitchFamily="2" charset="0"/>
              </a:rPr>
              <a:t> </a:t>
            </a:r>
            <a:endParaRPr lang="de-DE" sz="1200">
              <a:latin typeface="Blue Highway" panose="02010603020202020303" pitchFamily="2" charset="0"/>
            </a:endParaRPr>
          </a:p>
        </p:txBody>
      </p:sp>
      <p:sp>
        <p:nvSpPr>
          <p:cNvPr id="81" name="Textfeld 71"/>
          <p:cNvSpPr txBox="1"/>
          <p:nvPr/>
        </p:nvSpPr>
        <p:spPr>
          <a:xfrm>
            <a:off x="-139849" y="4684847"/>
            <a:ext cx="244968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hr-HR" sz="1200" err="1">
                <a:latin typeface="Blue Highway" panose="02010603020202020303" pitchFamily="2" charset="0"/>
              </a:rPr>
              <a:t>Влез</a:t>
            </a:r>
            <a:r>
              <a:rPr lang="hr-HR" sz="1200">
                <a:latin typeface="Blue Highway" panose="02010603020202020303" pitchFamily="2" charset="0"/>
              </a:rPr>
              <a:t> </a:t>
            </a:r>
            <a:r>
              <a:rPr lang="hr-HR" sz="1200" err="1">
                <a:latin typeface="Blue Highway" panose="02010603020202020303" pitchFamily="2" charset="0"/>
              </a:rPr>
              <a:t>за</a:t>
            </a:r>
            <a:r>
              <a:rPr lang="hr-HR" sz="1200">
                <a:latin typeface="Blue Highway" panose="02010603020202020303" pitchFamily="2" charset="0"/>
              </a:rPr>
              <a:t> 2 </a:t>
            </a:r>
            <a:r>
              <a:rPr lang="hr-HR" sz="1200" err="1">
                <a:latin typeface="Blue Highway" panose="02010603020202020303" pitchFamily="2" charset="0"/>
              </a:rPr>
              <a:t>глава</a:t>
            </a:r>
            <a:r>
              <a:rPr lang="hr-HR" sz="1200">
                <a:latin typeface="Blue Highway" panose="02010603020202020303" pitchFamily="2" charset="0"/>
              </a:rPr>
              <a:t> </a:t>
            </a:r>
            <a:r>
              <a:rPr lang="hr-HR" sz="1200" err="1">
                <a:latin typeface="Blue Highway" panose="02010603020202020303" pitchFamily="2" charset="0"/>
              </a:rPr>
              <a:t>на</a:t>
            </a:r>
            <a:r>
              <a:rPr lang="hr-HR" sz="1200">
                <a:latin typeface="Blue Highway" panose="02010603020202020303" pitchFamily="2" charset="0"/>
              </a:rPr>
              <a:t> </a:t>
            </a:r>
            <a:r>
              <a:rPr lang="hr-HR" sz="1200" err="1">
                <a:latin typeface="Blue Highway" panose="02010603020202020303" pitchFamily="2" charset="0"/>
              </a:rPr>
              <a:t>сензор</a:t>
            </a:r>
            <a:r>
              <a:rPr lang="hr-HR" sz="1200">
                <a:latin typeface="Blue Highway" panose="02010603020202020303" pitchFamily="2" charset="0"/>
              </a:rPr>
              <a:t> </a:t>
            </a:r>
          </a:p>
        </p:txBody>
      </p:sp>
      <p:sp>
        <p:nvSpPr>
          <p:cNvPr id="82" name="Textfeld 72"/>
          <p:cNvSpPr txBox="1"/>
          <p:nvPr/>
        </p:nvSpPr>
        <p:spPr>
          <a:xfrm>
            <a:off x="-108637" y="4149678"/>
            <a:ext cx="244968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hr-HR" sz="1200" err="1">
                <a:latin typeface="Blue Highway" panose="02010603020202020303" pitchFamily="2" charset="0"/>
              </a:rPr>
              <a:t>Влез</a:t>
            </a:r>
            <a:r>
              <a:rPr lang="hr-HR" sz="1200">
                <a:latin typeface="Blue Highway" panose="02010603020202020303" pitchFamily="2" charset="0"/>
              </a:rPr>
              <a:t> </a:t>
            </a:r>
            <a:r>
              <a:rPr lang="hr-HR" sz="1200" err="1">
                <a:latin typeface="Blue Highway" panose="02010603020202020303" pitchFamily="2" charset="0"/>
              </a:rPr>
              <a:t>за</a:t>
            </a:r>
            <a:r>
              <a:rPr lang="hr-HR" sz="1200">
                <a:latin typeface="Blue Highway" panose="02010603020202020303" pitchFamily="2" charset="0"/>
              </a:rPr>
              <a:t> 3 </a:t>
            </a:r>
            <a:r>
              <a:rPr lang="hr-HR" sz="1200" err="1">
                <a:latin typeface="Blue Highway" panose="02010603020202020303" pitchFamily="2" charset="0"/>
              </a:rPr>
              <a:t>глава</a:t>
            </a:r>
            <a:r>
              <a:rPr lang="hr-HR" sz="1200">
                <a:latin typeface="Blue Highway" panose="02010603020202020303" pitchFamily="2" charset="0"/>
              </a:rPr>
              <a:t> </a:t>
            </a:r>
            <a:r>
              <a:rPr lang="hr-HR" sz="1200" err="1">
                <a:latin typeface="Blue Highway" panose="02010603020202020303" pitchFamily="2" charset="0"/>
              </a:rPr>
              <a:t>на</a:t>
            </a:r>
            <a:r>
              <a:rPr lang="hr-HR" sz="1200">
                <a:latin typeface="Blue Highway" panose="02010603020202020303" pitchFamily="2" charset="0"/>
              </a:rPr>
              <a:t> </a:t>
            </a:r>
            <a:r>
              <a:rPr lang="hr-HR" sz="1200" err="1">
                <a:latin typeface="Blue Highway" panose="02010603020202020303" pitchFamily="2" charset="0"/>
              </a:rPr>
              <a:t>сензор</a:t>
            </a:r>
            <a:r>
              <a:rPr lang="hr-HR" sz="1200">
                <a:latin typeface="Blue Highway" panose="02010603020202020303" pitchFamily="2" charset="0"/>
              </a:rPr>
              <a:t> </a:t>
            </a:r>
          </a:p>
        </p:txBody>
      </p:sp>
      <p:sp>
        <p:nvSpPr>
          <p:cNvPr id="83" name="Textfeld 73"/>
          <p:cNvSpPr txBox="1"/>
          <p:nvPr/>
        </p:nvSpPr>
        <p:spPr>
          <a:xfrm>
            <a:off x="-139849" y="3752159"/>
            <a:ext cx="244968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de-DE" sz="1200">
                <a:latin typeface="Blue Highway" panose="02010603020202020303" pitchFamily="2" charset="0"/>
              </a:rPr>
              <a:t>LED (</a:t>
            </a:r>
            <a:r>
              <a:rPr lang="de-DE" sz="1200" err="1">
                <a:latin typeface="Blue Highway" panose="02010603020202020303" pitchFamily="2" charset="0"/>
              </a:rPr>
              <a:t>зелена</a:t>
            </a:r>
            <a:r>
              <a:rPr lang="de-DE" sz="1200">
                <a:latin typeface="Blue Highway" panose="02010603020202020303" pitchFamily="2" charset="0"/>
              </a:rPr>
              <a:t>, </a:t>
            </a:r>
            <a:r>
              <a:rPr lang="de-DE" sz="1200" err="1">
                <a:latin typeface="Blue Highway" panose="02010603020202020303" pitchFamily="2" charset="0"/>
              </a:rPr>
              <a:t>жолта</a:t>
            </a:r>
            <a:r>
              <a:rPr lang="de-DE" sz="1200">
                <a:latin typeface="Blue Highway" panose="02010603020202020303" pitchFamily="2" charset="0"/>
              </a:rPr>
              <a:t>)</a:t>
            </a:r>
          </a:p>
        </p:txBody>
      </p:sp>
      <p:cxnSp>
        <p:nvCxnSpPr>
          <p:cNvPr id="84" name="Gerader Verbinder 74"/>
          <p:cNvCxnSpPr/>
          <p:nvPr/>
        </p:nvCxnSpPr>
        <p:spPr>
          <a:xfrm>
            <a:off x="5069064" y="3717643"/>
            <a:ext cx="1693405" cy="0"/>
          </a:xfrm>
          <a:prstGeom prst="line">
            <a:avLst/>
          </a:prstGeom>
          <a:ln w="12700">
            <a:solidFill>
              <a:schemeClr val="accent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75"/>
          <p:cNvCxnSpPr/>
          <p:nvPr/>
        </p:nvCxnSpPr>
        <p:spPr>
          <a:xfrm flipV="1">
            <a:off x="5069064" y="4101739"/>
            <a:ext cx="1693405" cy="16063"/>
          </a:xfrm>
          <a:prstGeom prst="line">
            <a:avLst/>
          </a:prstGeom>
          <a:ln w="12700">
            <a:solidFill>
              <a:schemeClr val="accent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76"/>
          <p:cNvCxnSpPr/>
          <p:nvPr/>
        </p:nvCxnSpPr>
        <p:spPr>
          <a:xfrm>
            <a:off x="5069064" y="4650602"/>
            <a:ext cx="1693405" cy="0"/>
          </a:xfrm>
          <a:prstGeom prst="line">
            <a:avLst/>
          </a:prstGeom>
          <a:ln w="12700">
            <a:solidFill>
              <a:schemeClr val="accent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r Verbinder 77"/>
          <p:cNvCxnSpPr>
            <a:stCxn id="48" idx="6"/>
          </p:cNvCxnSpPr>
          <p:nvPr/>
        </p:nvCxnSpPr>
        <p:spPr>
          <a:xfrm>
            <a:off x="5428518" y="5362859"/>
            <a:ext cx="1099402" cy="0"/>
          </a:xfrm>
          <a:prstGeom prst="line">
            <a:avLst/>
          </a:prstGeom>
          <a:ln w="12700">
            <a:solidFill>
              <a:schemeClr val="accent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r Verbinder 78"/>
          <p:cNvCxnSpPr/>
          <p:nvPr/>
        </p:nvCxnSpPr>
        <p:spPr>
          <a:xfrm flipV="1">
            <a:off x="5338264" y="6011251"/>
            <a:ext cx="1188000" cy="4638"/>
          </a:xfrm>
          <a:prstGeom prst="line">
            <a:avLst/>
          </a:prstGeom>
          <a:ln w="12700">
            <a:solidFill>
              <a:schemeClr val="accent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r Verbinder 80"/>
          <p:cNvCxnSpPr/>
          <p:nvPr/>
        </p:nvCxnSpPr>
        <p:spPr>
          <a:xfrm>
            <a:off x="2268705" y="3890658"/>
            <a:ext cx="847365" cy="0"/>
          </a:xfrm>
          <a:prstGeom prst="line">
            <a:avLst/>
          </a:prstGeom>
          <a:ln w="12700">
            <a:solidFill>
              <a:schemeClr val="accent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r Verbinder 81"/>
          <p:cNvCxnSpPr/>
          <p:nvPr/>
        </p:nvCxnSpPr>
        <p:spPr>
          <a:xfrm>
            <a:off x="2268705" y="4290817"/>
            <a:ext cx="847365" cy="0"/>
          </a:xfrm>
          <a:prstGeom prst="line">
            <a:avLst/>
          </a:prstGeom>
          <a:ln w="12700">
            <a:solidFill>
              <a:schemeClr val="accent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r Verbinder 82"/>
          <p:cNvCxnSpPr/>
          <p:nvPr/>
        </p:nvCxnSpPr>
        <p:spPr>
          <a:xfrm>
            <a:off x="2268705" y="4823617"/>
            <a:ext cx="847365" cy="0"/>
          </a:xfrm>
          <a:prstGeom prst="line">
            <a:avLst/>
          </a:prstGeom>
          <a:ln w="12700">
            <a:solidFill>
              <a:schemeClr val="accent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r Verbinder 84"/>
          <p:cNvCxnSpPr/>
          <p:nvPr/>
        </p:nvCxnSpPr>
        <p:spPr>
          <a:xfrm>
            <a:off x="2268705" y="2954855"/>
            <a:ext cx="847365" cy="0"/>
          </a:xfrm>
          <a:prstGeom prst="line">
            <a:avLst/>
          </a:prstGeom>
          <a:ln w="12700">
            <a:solidFill>
              <a:schemeClr val="accent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244292" y="1522714"/>
            <a:ext cx="8733308" cy="7571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r-HR" altLang="de-DE" b="0" kern="0" dirty="0">
                <a:latin typeface="+mn-lt"/>
              </a:rPr>
              <a:t>На една електроника можат да се поврзат до 3 различни сензори -</a:t>
            </a:r>
            <a:r>
              <a:rPr lang="mk-MK" altLang="de-DE" b="0" kern="0" dirty="0">
                <a:latin typeface="+mn-lt"/>
              </a:rPr>
              <a:t> </a:t>
            </a:r>
            <a:r>
              <a:rPr lang="hr-HR" altLang="de-DE" b="0" kern="0" dirty="0">
                <a:latin typeface="+mn-lt"/>
              </a:rPr>
              <a:t>практично за гаражи </a:t>
            </a:r>
            <a:endParaRPr lang="en-GB" altLang="de-DE" kern="0" dirty="0">
              <a:latin typeface="+mn-lt"/>
            </a:endParaRPr>
          </a:p>
        </p:txBody>
      </p:sp>
      <p:pic>
        <p:nvPicPr>
          <p:cNvPr id="94" name="Grafik 8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027">
            <a:off x="6841494" y="2057294"/>
            <a:ext cx="1938780" cy="1376237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sq"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4109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/>
      <p:bldP spid="52" grpId="0"/>
      <p:bldP spid="56" grpId="0"/>
      <p:bldP spid="78" grpId="0"/>
      <p:bldP spid="79" grpId="0"/>
      <p:bldP spid="80" grpId="0"/>
      <p:bldP spid="81" grpId="0"/>
      <p:bldP spid="82" grpId="0"/>
      <p:bldP spid="8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53224"/>
            <a:ext cx="8839200" cy="1295400"/>
          </a:xfrm>
        </p:spPr>
        <p:txBody>
          <a:bodyPr/>
          <a:lstStyle/>
          <a:p>
            <a:r>
              <a:rPr lang="hr-HR" dirty="0"/>
              <a:t>Оддимување</a:t>
            </a:r>
            <a:endParaRPr lang="hr-HR" dirty="0">
              <a:cs typeface="Arial"/>
            </a:endParaRPr>
          </a:p>
        </p:txBody>
      </p:sp>
      <p:grpSp>
        <p:nvGrpSpPr>
          <p:cNvPr id="3" name="Group 30">
            <a:extLst>
              <a:ext uri="{FF2B5EF4-FFF2-40B4-BE49-F238E27FC236}">
                <a16:creationId xmlns:a16="http://schemas.microsoft.com/office/drawing/2014/main" id="{BC5A6742-238E-455A-B5C7-8700E87D713B}"/>
              </a:ext>
            </a:extLst>
          </p:cNvPr>
          <p:cNvGrpSpPr>
            <a:grpSpLocks/>
          </p:cNvGrpSpPr>
          <p:nvPr/>
        </p:nvGrpSpPr>
        <p:grpSpPr bwMode="auto">
          <a:xfrm>
            <a:off x="5676191" y="721047"/>
            <a:ext cx="3376612" cy="2419052"/>
            <a:chOff x="5589920" y="725821"/>
            <a:chExt cx="3376482" cy="2418390"/>
          </a:xfrm>
        </p:grpSpPr>
        <p:sp>
          <p:nvSpPr>
            <p:cNvPr id="4" name="Left-Right Arrow 96">
              <a:extLst>
                <a:ext uri="{FF2B5EF4-FFF2-40B4-BE49-F238E27FC236}">
                  <a16:creationId xmlns:a16="http://schemas.microsoft.com/office/drawing/2014/main" id="{87D78846-0662-4867-B362-D9774B0DB4A3}"/>
                </a:ext>
              </a:extLst>
            </p:cNvPr>
            <p:cNvSpPr/>
            <p:nvPr/>
          </p:nvSpPr>
          <p:spPr>
            <a:xfrm rot="8739827">
              <a:off x="5589920" y="2533488"/>
              <a:ext cx="1131843" cy="384070"/>
            </a:xfrm>
            <a:prstGeom prst="leftRight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hr-HR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5" name="Group 25">
              <a:extLst>
                <a:ext uri="{FF2B5EF4-FFF2-40B4-BE49-F238E27FC236}">
                  <a16:creationId xmlns:a16="http://schemas.microsoft.com/office/drawing/2014/main" id="{ED0757D6-D761-4484-BB30-00030A1F2B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6122" y="725821"/>
              <a:ext cx="2520280" cy="2418390"/>
              <a:chOff x="6446122" y="725821"/>
              <a:chExt cx="2520280" cy="2418390"/>
            </a:xfrm>
          </p:grpSpPr>
          <p:sp>
            <p:nvSpPr>
              <p:cNvPr id="6" name="Oval 3">
                <a:extLst>
                  <a:ext uri="{FF2B5EF4-FFF2-40B4-BE49-F238E27FC236}">
                    <a16:creationId xmlns:a16="http://schemas.microsoft.com/office/drawing/2014/main" id="{3EA8928E-D9A5-4D96-A080-9B96F4AC82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46122" y="725821"/>
                <a:ext cx="2520280" cy="2376264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hr-HR" altLang="sr-Latn-RS" sz="2400" b="1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455426-8158-4902-8C99-F1D6FBBFF936}"/>
                  </a:ext>
                </a:extLst>
              </p:cNvPr>
              <p:cNvSpPr txBox="1"/>
              <p:nvPr/>
            </p:nvSpPr>
            <p:spPr>
              <a:xfrm>
                <a:off x="6618776" y="2682672"/>
                <a:ext cx="2198209" cy="46153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az-Cyrl-AZ" dirty="0">
                    <a:solidFill>
                      <a:srgbClr val="0091C4"/>
                    </a:solidFill>
                    <a:latin typeface="+mn-lt"/>
                  </a:rPr>
                  <a:t>Оддимување</a:t>
                </a:r>
              </a:p>
            </p:txBody>
          </p:sp>
          <p:pic>
            <p:nvPicPr>
              <p:cNvPr id="8" name="Picture 3" descr="C:\Users\pmf4\AppData\Local\Microsoft\Windows\Temporary Internet Files\Content.Outlook\O4PQSI2R\Für_Jan_5.jpg">
                <a:extLst>
                  <a:ext uri="{FF2B5EF4-FFF2-40B4-BE49-F238E27FC236}">
                    <a16:creationId xmlns:a16="http://schemas.microsoft.com/office/drawing/2014/main" id="{D53E4C34-7C88-49CD-9490-5E7DCEF4EE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62" t="4443" r="15562" b="2679"/>
              <a:stretch>
                <a:fillRect/>
              </a:stretch>
            </p:blipFill>
            <p:spPr bwMode="auto">
              <a:xfrm>
                <a:off x="7567085" y="1430460"/>
                <a:ext cx="1184363" cy="1120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Grafik 6" descr="100721_Geze_id Nr Rauchabzug_003.jpg">
                <a:extLst>
                  <a:ext uri="{FF2B5EF4-FFF2-40B4-BE49-F238E27FC236}">
                    <a16:creationId xmlns:a16="http://schemas.microsoft.com/office/drawing/2014/main" id="{19E48119-2725-4228-96ED-20D2117C91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8181" y="1287840"/>
                <a:ext cx="908297" cy="1260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" name="Group 28">
            <a:extLst>
              <a:ext uri="{FF2B5EF4-FFF2-40B4-BE49-F238E27FC236}">
                <a16:creationId xmlns:a16="http://schemas.microsoft.com/office/drawing/2014/main" id="{E861F17C-CB7B-411C-93A7-D67C4E958741}"/>
              </a:ext>
            </a:extLst>
          </p:cNvPr>
          <p:cNvGrpSpPr>
            <a:grpSpLocks/>
          </p:cNvGrpSpPr>
          <p:nvPr/>
        </p:nvGrpSpPr>
        <p:grpSpPr bwMode="auto">
          <a:xfrm>
            <a:off x="3218741" y="2359347"/>
            <a:ext cx="2808287" cy="2664673"/>
            <a:chOff x="3132823" y="2364294"/>
            <a:chExt cx="2808312" cy="2664296"/>
          </a:xfrm>
        </p:grpSpPr>
        <p:sp>
          <p:nvSpPr>
            <p:cNvPr id="11" name="Oval 1">
              <a:extLst>
                <a:ext uri="{FF2B5EF4-FFF2-40B4-BE49-F238E27FC236}">
                  <a16:creationId xmlns:a16="http://schemas.microsoft.com/office/drawing/2014/main" id="{2DA384E2-5A42-4434-9BA2-4E80497ADD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823" y="2364294"/>
              <a:ext cx="2808312" cy="2664296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hr-HR" altLang="sr-Latn-RS" sz="24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23EDD6-DB5C-4318-86E9-7747B5FDF1E3}"/>
                </a:ext>
              </a:extLst>
            </p:cNvPr>
            <p:cNvSpPr txBox="1"/>
            <p:nvPr/>
          </p:nvSpPr>
          <p:spPr>
            <a:xfrm>
              <a:off x="3183427" y="4534099"/>
              <a:ext cx="2686465" cy="461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az-Cyrl-AZ" dirty="0">
                  <a:solidFill>
                    <a:srgbClr val="0091C4"/>
                  </a:solidFill>
                  <a:latin typeface="+mn-lt"/>
                </a:rPr>
                <a:t>Дојава на пожар</a:t>
              </a:r>
            </a:p>
          </p:txBody>
        </p:sp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039E014E-12A8-4F31-8BF5-9DFC9A251C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6" t="6328" r="23280" b="12775"/>
            <a:stretch>
              <a:fillRect/>
            </a:stretch>
          </p:blipFill>
          <p:spPr bwMode="auto">
            <a:xfrm>
              <a:off x="3229814" y="3464518"/>
              <a:ext cx="655462" cy="640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C3315378-2BE2-47E7-938D-4828B0A680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7545" y="3414995"/>
              <a:ext cx="925035" cy="562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1">
              <a:extLst>
                <a:ext uri="{FF2B5EF4-FFF2-40B4-BE49-F238E27FC236}">
                  <a16:creationId xmlns:a16="http://schemas.microsoft.com/office/drawing/2014/main" id="{996654BC-0F70-4034-B051-9E20C16B9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8618" y="2781282"/>
              <a:ext cx="1092857" cy="152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1990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692150"/>
            <a:ext cx="8839200" cy="865188"/>
          </a:xfrm>
        </p:spPr>
        <p:txBody>
          <a:bodyPr/>
          <a:lstStyle/>
          <a:p>
            <a:pPr eaLnBrk="1" hangingPunct="1"/>
            <a:r>
              <a:rPr lang="hr-HR" altLang="sr-Latn-RS" sz="3200" err="1"/>
              <a:t>Развој</a:t>
            </a:r>
            <a:r>
              <a:rPr lang="hr-HR" altLang="sr-Latn-RS" sz="3200"/>
              <a:t> </a:t>
            </a:r>
            <a:r>
              <a:rPr lang="hr-HR" altLang="sr-Latn-RS" sz="3200" err="1"/>
              <a:t>на</a:t>
            </a:r>
            <a:r>
              <a:rPr lang="hr-HR" altLang="sr-Latn-RS" sz="3200"/>
              <a:t> </a:t>
            </a:r>
            <a:r>
              <a:rPr lang="hr-HR" altLang="sr-Latn-RS" sz="3200" err="1"/>
              <a:t>пожарот</a:t>
            </a:r>
            <a:r>
              <a:rPr lang="hr-HR" altLang="sr-Latn-RS" sz="3200"/>
              <a:t> и </a:t>
            </a:r>
            <a:r>
              <a:rPr lang="hr-HR" altLang="sr-Latn-RS" sz="3200" err="1"/>
              <a:t>ширење</a:t>
            </a:r>
            <a:r>
              <a:rPr lang="hr-HR" altLang="sr-Latn-RS" sz="3200"/>
              <a:t> </a:t>
            </a:r>
            <a:r>
              <a:rPr lang="hr-HR" altLang="sr-Latn-RS" sz="3200" err="1"/>
              <a:t>на</a:t>
            </a:r>
            <a:r>
              <a:rPr lang="hr-HR" altLang="sr-Latn-RS" sz="3200"/>
              <a:t> </a:t>
            </a:r>
            <a:r>
              <a:rPr lang="hr-HR" altLang="sr-Latn-RS" sz="3200" err="1"/>
              <a:t>чадот</a:t>
            </a:r>
            <a:endParaRPr lang="en-US" altLang="sr-Latn-RS" sz="3200" err="1"/>
          </a:p>
        </p:txBody>
      </p:sp>
      <p:pic>
        <p:nvPicPr>
          <p:cNvPr id="35843" name="Picture 6"/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628775"/>
            <a:ext cx="8069263" cy="4706938"/>
          </a:xfrm>
        </p:spPr>
      </p:pic>
    </p:spTree>
    <p:extLst>
      <p:ext uri="{BB962C8B-B14F-4D97-AF65-F5344CB8AC3E}">
        <p14:creationId xmlns:p14="http://schemas.microsoft.com/office/powerpoint/2010/main" val="14272873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533400"/>
            <a:ext cx="8839200" cy="646584"/>
          </a:xfrm>
        </p:spPr>
        <p:txBody>
          <a:bodyPr/>
          <a:lstStyle/>
          <a:p>
            <a:r>
              <a:rPr lang="hr-HR" err="1"/>
              <a:t>Зошто</a:t>
            </a:r>
            <a:r>
              <a:rPr lang="hr-HR"/>
              <a:t> </a:t>
            </a:r>
            <a:r>
              <a:rPr lang="hr-HR" err="1"/>
              <a:t>оддимување</a:t>
            </a:r>
            <a:r>
              <a:rPr lang="hr-HR"/>
              <a:t>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126293"/>
              </p:ext>
            </p:extLst>
          </p:nvPr>
        </p:nvGraphicFramePr>
        <p:xfrm>
          <a:off x="0" y="4077072"/>
          <a:ext cx="9144000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1" name="CorelDRAW" r:id="rId4" imgW="5031000" imgH="1136520" progId="CorelDraw.Graphic.10">
                  <p:embed/>
                </p:oleObj>
              </mc:Choice>
              <mc:Fallback>
                <p:oleObj name="CorelDRAW" r:id="rId4" imgW="5031000" imgH="1136520" progId="CorelDraw.Graphic.10">
                  <p:embed/>
                  <p:pic>
                    <p:nvPicPr>
                      <p:cNvPr id="27341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77072"/>
                        <a:ext cx="9144000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8" descr="notausgang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31047"/>
            <a:ext cx="11430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9"/>
          <p:cNvGrpSpPr>
            <a:grpSpLocks/>
          </p:cNvGrpSpPr>
          <p:nvPr/>
        </p:nvGrpSpPr>
        <p:grpSpPr bwMode="auto">
          <a:xfrm flipH="1">
            <a:off x="6629400" y="4664447"/>
            <a:ext cx="1600200" cy="914400"/>
            <a:chOff x="-3120" y="835"/>
            <a:chExt cx="2868" cy="1703"/>
          </a:xfrm>
        </p:grpSpPr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-2755" y="989"/>
              <a:ext cx="1414" cy="1040"/>
            </a:xfrm>
            <a:custGeom>
              <a:avLst/>
              <a:gdLst>
                <a:gd name="T0" fmla="*/ 0 w 2827"/>
                <a:gd name="T1" fmla="*/ 0 h 2079"/>
                <a:gd name="T2" fmla="*/ 1 w 2827"/>
                <a:gd name="T3" fmla="*/ 1 h 2079"/>
                <a:gd name="T4" fmla="*/ 1 w 2827"/>
                <a:gd name="T5" fmla="*/ 1 h 2079"/>
                <a:gd name="T6" fmla="*/ 1 w 2827"/>
                <a:gd name="T7" fmla="*/ 1 h 2079"/>
                <a:gd name="T8" fmla="*/ 0 w 2827"/>
                <a:gd name="T9" fmla="*/ 0 h 2079"/>
                <a:gd name="T10" fmla="*/ 0 w 2827"/>
                <a:gd name="T11" fmla="*/ 0 h 20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27"/>
                <a:gd name="T19" fmla="*/ 0 h 2079"/>
                <a:gd name="T20" fmla="*/ 2827 w 2827"/>
                <a:gd name="T21" fmla="*/ 2079 h 20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27" h="2079">
                  <a:moveTo>
                    <a:pt x="0" y="0"/>
                  </a:moveTo>
                  <a:lnTo>
                    <a:pt x="287" y="1787"/>
                  </a:lnTo>
                  <a:lnTo>
                    <a:pt x="2827" y="2079"/>
                  </a:lnTo>
                  <a:lnTo>
                    <a:pt x="2479" y="3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-770" y="951"/>
              <a:ext cx="191" cy="222"/>
            </a:xfrm>
            <a:custGeom>
              <a:avLst/>
              <a:gdLst>
                <a:gd name="T0" fmla="*/ 1 w 382"/>
                <a:gd name="T1" fmla="*/ 0 h 445"/>
                <a:gd name="T2" fmla="*/ 1 w 382"/>
                <a:gd name="T3" fmla="*/ 0 h 445"/>
                <a:gd name="T4" fmla="*/ 1 w 382"/>
                <a:gd name="T5" fmla="*/ 0 h 445"/>
                <a:gd name="T6" fmla="*/ 0 w 382"/>
                <a:gd name="T7" fmla="*/ 0 h 445"/>
                <a:gd name="T8" fmla="*/ 1 w 382"/>
                <a:gd name="T9" fmla="*/ 0 h 445"/>
                <a:gd name="T10" fmla="*/ 1 w 382"/>
                <a:gd name="T11" fmla="*/ 0 h 445"/>
                <a:gd name="T12" fmla="*/ 1 w 382"/>
                <a:gd name="T13" fmla="*/ 0 h 445"/>
                <a:gd name="T14" fmla="*/ 1 w 382"/>
                <a:gd name="T15" fmla="*/ 0 h 445"/>
                <a:gd name="T16" fmla="*/ 1 w 382"/>
                <a:gd name="T17" fmla="*/ 0 h 4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2"/>
                <a:gd name="T28" fmla="*/ 0 h 445"/>
                <a:gd name="T29" fmla="*/ 382 w 382"/>
                <a:gd name="T30" fmla="*/ 445 h 4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2" h="445">
                  <a:moveTo>
                    <a:pt x="382" y="0"/>
                  </a:moveTo>
                  <a:lnTo>
                    <a:pt x="205" y="97"/>
                  </a:lnTo>
                  <a:lnTo>
                    <a:pt x="97" y="302"/>
                  </a:lnTo>
                  <a:lnTo>
                    <a:pt x="0" y="445"/>
                  </a:lnTo>
                  <a:lnTo>
                    <a:pt x="123" y="401"/>
                  </a:lnTo>
                  <a:lnTo>
                    <a:pt x="258" y="321"/>
                  </a:lnTo>
                  <a:lnTo>
                    <a:pt x="312" y="160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FF99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-1149" y="1067"/>
              <a:ext cx="213" cy="410"/>
            </a:xfrm>
            <a:custGeom>
              <a:avLst/>
              <a:gdLst>
                <a:gd name="T0" fmla="*/ 0 w 428"/>
                <a:gd name="T1" fmla="*/ 0 h 821"/>
                <a:gd name="T2" fmla="*/ 0 w 428"/>
                <a:gd name="T3" fmla="*/ 0 h 821"/>
                <a:gd name="T4" fmla="*/ 0 w 428"/>
                <a:gd name="T5" fmla="*/ 0 h 821"/>
                <a:gd name="T6" fmla="*/ 0 w 428"/>
                <a:gd name="T7" fmla="*/ 0 h 821"/>
                <a:gd name="T8" fmla="*/ 0 w 428"/>
                <a:gd name="T9" fmla="*/ 0 h 821"/>
                <a:gd name="T10" fmla="*/ 0 w 428"/>
                <a:gd name="T11" fmla="*/ 0 h 821"/>
                <a:gd name="T12" fmla="*/ 0 w 428"/>
                <a:gd name="T13" fmla="*/ 0 h 821"/>
                <a:gd name="T14" fmla="*/ 0 w 428"/>
                <a:gd name="T15" fmla="*/ 0 h 821"/>
                <a:gd name="T16" fmla="*/ 0 w 428"/>
                <a:gd name="T17" fmla="*/ 0 h 821"/>
                <a:gd name="T18" fmla="*/ 0 w 428"/>
                <a:gd name="T19" fmla="*/ 0 h 821"/>
                <a:gd name="T20" fmla="*/ 0 w 428"/>
                <a:gd name="T21" fmla="*/ 0 h 8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8"/>
                <a:gd name="T34" fmla="*/ 0 h 821"/>
                <a:gd name="T35" fmla="*/ 428 w 428"/>
                <a:gd name="T36" fmla="*/ 821 h 8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8" h="821">
                  <a:moveTo>
                    <a:pt x="428" y="0"/>
                  </a:moveTo>
                  <a:lnTo>
                    <a:pt x="285" y="106"/>
                  </a:lnTo>
                  <a:lnTo>
                    <a:pt x="215" y="258"/>
                  </a:lnTo>
                  <a:lnTo>
                    <a:pt x="179" y="490"/>
                  </a:lnTo>
                  <a:lnTo>
                    <a:pt x="0" y="821"/>
                  </a:lnTo>
                  <a:lnTo>
                    <a:pt x="126" y="785"/>
                  </a:lnTo>
                  <a:lnTo>
                    <a:pt x="304" y="536"/>
                  </a:lnTo>
                  <a:lnTo>
                    <a:pt x="394" y="374"/>
                  </a:lnTo>
                  <a:lnTo>
                    <a:pt x="375" y="159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FF99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-1910" y="1029"/>
              <a:ext cx="1533" cy="1509"/>
            </a:xfrm>
            <a:custGeom>
              <a:avLst/>
              <a:gdLst>
                <a:gd name="T0" fmla="*/ 0 w 3065"/>
                <a:gd name="T1" fmla="*/ 1 h 3018"/>
                <a:gd name="T2" fmla="*/ 1 w 3065"/>
                <a:gd name="T3" fmla="*/ 1 h 3018"/>
                <a:gd name="T4" fmla="*/ 1 w 3065"/>
                <a:gd name="T5" fmla="*/ 1 h 3018"/>
                <a:gd name="T6" fmla="*/ 1 w 3065"/>
                <a:gd name="T7" fmla="*/ 1 h 3018"/>
                <a:gd name="T8" fmla="*/ 1 w 3065"/>
                <a:gd name="T9" fmla="*/ 1 h 3018"/>
                <a:gd name="T10" fmla="*/ 1 w 3065"/>
                <a:gd name="T11" fmla="*/ 1 h 3018"/>
                <a:gd name="T12" fmla="*/ 1 w 3065"/>
                <a:gd name="T13" fmla="*/ 1 h 3018"/>
                <a:gd name="T14" fmla="*/ 1 w 3065"/>
                <a:gd name="T15" fmla="*/ 1 h 3018"/>
                <a:gd name="T16" fmla="*/ 1 w 3065"/>
                <a:gd name="T17" fmla="*/ 1 h 3018"/>
                <a:gd name="T18" fmla="*/ 1 w 3065"/>
                <a:gd name="T19" fmla="*/ 1 h 3018"/>
                <a:gd name="T20" fmla="*/ 1 w 3065"/>
                <a:gd name="T21" fmla="*/ 1 h 3018"/>
                <a:gd name="T22" fmla="*/ 1 w 3065"/>
                <a:gd name="T23" fmla="*/ 1 h 3018"/>
                <a:gd name="T24" fmla="*/ 1 w 3065"/>
                <a:gd name="T25" fmla="*/ 1 h 3018"/>
                <a:gd name="T26" fmla="*/ 1 w 3065"/>
                <a:gd name="T27" fmla="*/ 1 h 3018"/>
                <a:gd name="T28" fmla="*/ 1 w 3065"/>
                <a:gd name="T29" fmla="*/ 1 h 3018"/>
                <a:gd name="T30" fmla="*/ 1 w 3065"/>
                <a:gd name="T31" fmla="*/ 1 h 3018"/>
                <a:gd name="T32" fmla="*/ 1 w 3065"/>
                <a:gd name="T33" fmla="*/ 1 h 3018"/>
                <a:gd name="T34" fmla="*/ 1 w 3065"/>
                <a:gd name="T35" fmla="*/ 1 h 3018"/>
                <a:gd name="T36" fmla="*/ 1 w 3065"/>
                <a:gd name="T37" fmla="*/ 1 h 3018"/>
                <a:gd name="T38" fmla="*/ 1 w 3065"/>
                <a:gd name="T39" fmla="*/ 1 h 3018"/>
                <a:gd name="T40" fmla="*/ 1 w 3065"/>
                <a:gd name="T41" fmla="*/ 1 h 3018"/>
                <a:gd name="T42" fmla="*/ 1 w 3065"/>
                <a:gd name="T43" fmla="*/ 1 h 3018"/>
                <a:gd name="T44" fmla="*/ 1 w 3065"/>
                <a:gd name="T45" fmla="*/ 1 h 3018"/>
                <a:gd name="T46" fmla="*/ 1 w 3065"/>
                <a:gd name="T47" fmla="*/ 1 h 3018"/>
                <a:gd name="T48" fmla="*/ 1 w 3065"/>
                <a:gd name="T49" fmla="*/ 1 h 3018"/>
                <a:gd name="T50" fmla="*/ 1 w 3065"/>
                <a:gd name="T51" fmla="*/ 1 h 3018"/>
                <a:gd name="T52" fmla="*/ 1 w 3065"/>
                <a:gd name="T53" fmla="*/ 1 h 3018"/>
                <a:gd name="T54" fmla="*/ 1 w 3065"/>
                <a:gd name="T55" fmla="*/ 1 h 3018"/>
                <a:gd name="T56" fmla="*/ 1 w 3065"/>
                <a:gd name="T57" fmla="*/ 1 h 3018"/>
                <a:gd name="T58" fmla="*/ 1 w 3065"/>
                <a:gd name="T59" fmla="*/ 0 h 3018"/>
                <a:gd name="T60" fmla="*/ 1 w 3065"/>
                <a:gd name="T61" fmla="*/ 1 h 3018"/>
                <a:gd name="T62" fmla="*/ 1 w 3065"/>
                <a:gd name="T63" fmla="*/ 1 h 3018"/>
                <a:gd name="T64" fmla="*/ 1 w 3065"/>
                <a:gd name="T65" fmla="*/ 1 h 3018"/>
                <a:gd name="T66" fmla="*/ 1 w 3065"/>
                <a:gd name="T67" fmla="*/ 1 h 3018"/>
                <a:gd name="T68" fmla="*/ 1 w 3065"/>
                <a:gd name="T69" fmla="*/ 1 h 3018"/>
                <a:gd name="T70" fmla="*/ 1 w 3065"/>
                <a:gd name="T71" fmla="*/ 1 h 3018"/>
                <a:gd name="T72" fmla="*/ 1 w 3065"/>
                <a:gd name="T73" fmla="*/ 1 h 3018"/>
                <a:gd name="T74" fmla="*/ 1 w 3065"/>
                <a:gd name="T75" fmla="*/ 1 h 3018"/>
                <a:gd name="T76" fmla="*/ 1 w 3065"/>
                <a:gd name="T77" fmla="*/ 1 h 3018"/>
                <a:gd name="T78" fmla="*/ 1 w 3065"/>
                <a:gd name="T79" fmla="*/ 1 h 3018"/>
                <a:gd name="T80" fmla="*/ 1 w 3065"/>
                <a:gd name="T81" fmla="*/ 1 h 3018"/>
                <a:gd name="T82" fmla="*/ 1 w 3065"/>
                <a:gd name="T83" fmla="*/ 1 h 3018"/>
                <a:gd name="T84" fmla="*/ 1 w 3065"/>
                <a:gd name="T85" fmla="*/ 1 h 3018"/>
                <a:gd name="T86" fmla="*/ 1 w 3065"/>
                <a:gd name="T87" fmla="*/ 1 h 3018"/>
                <a:gd name="T88" fmla="*/ 1 w 3065"/>
                <a:gd name="T89" fmla="*/ 1 h 3018"/>
                <a:gd name="T90" fmla="*/ 1 w 3065"/>
                <a:gd name="T91" fmla="*/ 1 h 3018"/>
                <a:gd name="T92" fmla="*/ 1 w 3065"/>
                <a:gd name="T93" fmla="*/ 1 h 3018"/>
                <a:gd name="T94" fmla="*/ 1 w 3065"/>
                <a:gd name="T95" fmla="*/ 1 h 3018"/>
                <a:gd name="T96" fmla="*/ 1 w 3065"/>
                <a:gd name="T97" fmla="*/ 1 h 3018"/>
                <a:gd name="T98" fmla="*/ 1 w 3065"/>
                <a:gd name="T99" fmla="*/ 1 h 3018"/>
                <a:gd name="T100" fmla="*/ 1 w 3065"/>
                <a:gd name="T101" fmla="*/ 1 h 3018"/>
                <a:gd name="T102" fmla="*/ 1 w 3065"/>
                <a:gd name="T103" fmla="*/ 1 h 3018"/>
                <a:gd name="T104" fmla="*/ 1 w 3065"/>
                <a:gd name="T105" fmla="*/ 1 h 3018"/>
                <a:gd name="T106" fmla="*/ 1 w 3065"/>
                <a:gd name="T107" fmla="*/ 1 h 3018"/>
                <a:gd name="T108" fmla="*/ 1 w 3065"/>
                <a:gd name="T109" fmla="*/ 1 h 3018"/>
                <a:gd name="T110" fmla="*/ 1 w 3065"/>
                <a:gd name="T111" fmla="*/ 1 h 3018"/>
                <a:gd name="T112" fmla="*/ 1 w 3065"/>
                <a:gd name="T113" fmla="*/ 1 h 3018"/>
                <a:gd name="T114" fmla="*/ 1 w 3065"/>
                <a:gd name="T115" fmla="*/ 1 h 3018"/>
                <a:gd name="T116" fmla="*/ 0 w 3065"/>
                <a:gd name="T117" fmla="*/ 1 h 3018"/>
                <a:gd name="T118" fmla="*/ 0 w 3065"/>
                <a:gd name="T119" fmla="*/ 1 h 301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065"/>
                <a:gd name="T181" fmla="*/ 0 h 3018"/>
                <a:gd name="T182" fmla="*/ 3065 w 3065"/>
                <a:gd name="T183" fmla="*/ 3018 h 301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065" h="3018">
                  <a:moveTo>
                    <a:pt x="0" y="2596"/>
                  </a:moveTo>
                  <a:lnTo>
                    <a:pt x="215" y="2689"/>
                  </a:lnTo>
                  <a:lnTo>
                    <a:pt x="354" y="2661"/>
                  </a:lnTo>
                  <a:lnTo>
                    <a:pt x="430" y="2587"/>
                  </a:lnTo>
                  <a:lnTo>
                    <a:pt x="447" y="2417"/>
                  </a:lnTo>
                  <a:lnTo>
                    <a:pt x="531" y="2305"/>
                  </a:lnTo>
                  <a:lnTo>
                    <a:pt x="633" y="2212"/>
                  </a:lnTo>
                  <a:lnTo>
                    <a:pt x="681" y="2286"/>
                  </a:lnTo>
                  <a:lnTo>
                    <a:pt x="717" y="2305"/>
                  </a:lnTo>
                  <a:lnTo>
                    <a:pt x="810" y="2212"/>
                  </a:lnTo>
                  <a:lnTo>
                    <a:pt x="877" y="1940"/>
                  </a:lnTo>
                  <a:lnTo>
                    <a:pt x="951" y="1705"/>
                  </a:lnTo>
                  <a:lnTo>
                    <a:pt x="1073" y="1537"/>
                  </a:lnTo>
                  <a:lnTo>
                    <a:pt x="1156" y="1461"/>
                  </a:lnTo>
                  <a:lnTo>
                    <a:pt x="1211" y="1490"/>
                  </a:lnTo>
                  <a:lnTo>
                    <a:pt x="1240" y="1592"/>
                  </a:lnTo>
                  <a:lnTo>
                    <a:pt x="1276" y="1621"/>
                  </a:lnTo>
                  <a:lnTo>
                    <a:pt x="1333" y="1612"/>
                  </a:lnTo>
                  <a:lnTo>
                    <a:pt x="1426" y="1518"/>
                  </a:lnTo>
                  <a:lnTo>
                    <a:pt x="1668" y="1125"/>
                  </a:lnTo>
                  <a:lnTo>
                    <a:pt x="1854" y="937"/>
                  </a:lnTo>
                  <a:lnTo>
                    <a:pt x="2004" y="515"/>
                  </a:lnTo>
                  <a:lnTo>
                    <a:pt x="2181" y="431"/>
                  </a:lnTo>
                  <a:lnTo>
                    <a:pt x="2162" y="591"/>
                  </a:lnTo>
                  <a:lnTo>
                    <a:pt x="2227" y="722"/>
                  </a:lnTo>
                  <a:lnTo>
                    <a:pt x="2320" y="731"/>
                  </a:lnTo>
                  <a:lnTo>
                    <a:pt x="2470" y="505"/>
                  </a:lnTo>
                  <a:lnTo>
                    <a:pt x="2675" y="207"/>
                  </a:lnTo>
                  <a:lnTo>
                    <a:pt x="2917" y="19"/>
                  </a:lnTo>
                  <a:lnTo>
                    <a:pt x="3065" y="0"/>
                  </a:lnTo>
                  <a:lnTo>
                    <a:pt x="2917" y="178"/>
                  </a:lnTo>
                  <a:lnTo>
                    <a:pt x="2843" y="310"/>
                  </a:lnTo>
                  <a:lnTo>
                    <a:pt x="2768" y="534"/>
                  </a:lnTo>
                  <a:lnTo>
                    <a:pt x="2721" y="815"/>
                  </a:lnTo>
                  <a:lnTo>
                    <a:pt x="2666" y="1087"/>
                  </a:lnTo>
                  <a:lnTo>
                    <a:pt x="2592" y="1406"/>
                  </a:lnTo>
                  <a:lnTo>
                    <a:pt x="2460" y="1695"/>
                  </a:lnTo>
                  <a:lnTo>
                    <a:pt x="2320" y="1986"/>
                  </a:lnTo>
                  <a:lnTo>
                    <a:pt x="2246" y="2117"/>
                  </a:lnTo>
                  <a:lnTo>
                    <a:pt x="2284" y="2174"/>
                  </a:lnTo>
                  <a:lnTo>
                    <a:pt x="2413" y="1976"/>
                  </a:lnTo>
                  <a:lnTo>
                    <a:pt x="2599" y="1762"/>
                  </a:lnTo>
                  <a:lnTo>
                    <a:pt x="2582" y="1883"/>
                  </a:lnTo>
                  <a:lnTo>
                    <a:pt x="2544" y="2005"/>
                  </a:lnTo>
                  <a:lnTo>
                    <a:pt x="2554" y="2155"/>
                  </a:lnTo>
                  <a:lnTo>
                    <a:pt x="2609" y="2353"/>
                  </a:lnTo>
                  <a:lnTo>
                    <a:pt x="2656" y="2568"/>
                  </a:lnTo>
                  <a:lnTo>
                    <a:pt x="2647" y="2718"/>
                  </a:lnTo>
                  <a:lnTo>
                    <a:pt x="2582" y="2849"/>
                  </a:lnTo>
                  <a:lnTo>
                    <a:pt x="2367" y="2970"/>
                  </a:lnTo>
                  <a:lnTo>
                    <a:pt x="2116" y="3018"/>
                  </a:lnTo>
                  <a:lnTo>
                    <a:pt x="1742" y="3008"/>
                  </a:lnTo>
                  <a:lnTo>
                    <a:pt x="1510" y="2980"/>
                  </a:lnTo>
                  <a:lnTo>
                    <a:pt x="1323" y="2942"/>
                  </a:lnTo>
                  <a:lnTo>
                    <a:pt x="903" y="2896"/>
                  </a:lnTo>
                  <a:lnTo>
                    <a:pt x="550" y="2839"/>
                  </a:lnTo>
                  <a:lnTo>
                    <a:pt x="308" y="2811"/>
                  </a:lnTo>
                  <a:lnTo>
                    <a:pt x="149" y="2756"/>
                  </a:lnTo>
                  <a:lnTo>
                    <a:pt x="0" y="2596"/>
                  </a:lnTo>
                  <a:close/>
                </a:path>
              </a:pathLst>
            </a:custGeom>
            <a:solidFill>
              <a:srgbClr val="FFBF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-1603" y="1259"/>
              <a:ext cx="1007" cy="1231"/>
            </a:xfrm>
            <a:custGeom>
              <a:avLst/>
              <a:gdLst>
                <a:gd name="T0" fmla="*/ 0 w 2014"/>
                <a:gd name="T1" fmla="*/ 0 h 2463"/>
                <a:gd name="T2" fmla="*/ 1 w 2014"/>
                <a:gd name="T3" fmla="*/ 0 h 2463"/>
                <a:gd name="T4" fmla="*/ 1 w 2014"/>
                <a:gd name="T5" fmla="*/ 0 h 2463"/>
                <a:gd name="T6" fmla="*/ 1 w 2014"/>
                <a:gd name="T7" fmla="*/ 0 h 2463"/>
                <a:gd name="T8" fmla="*/ 1 w 2014"/>
                <a:gd name="T9" fmla="*/ 0 h 2463"/>
                <a:gd name="T10" fmla="*/ 1 w 2014"/>
                <a:gd name="T11" fmla="*/ 0 h 2463"/>
                <a:gd name="T12" fmla="*/ 1 w 2014"/>
                <a:gd name="T13" fmla="*/ 0 h 2463"/>
                <a:gd name="T14" fmla="*/ 1 w 2014"/>
                <a:gd name="T15" fmla="*/ 0 h 2463"/>
                <a:gd name="T16" fmla="*/ 1 w 2014"/>
                <a:gd name="T17" fmla="*/ 0 h 2463"/>
                <a:gd name="T18" fmla="*/ 1 w 2014"/>
                <a:gd name="T19" fmla="*/ 0 h 2463"/>
                <a:gd name="T20" fmla="*/ 1 w 2014"/>
                <a:gd name="T21" fmla="*/ 0 h 2463"/>
                <a:gd name="T22" fmla="*/ 1 w 2014"/>
                <a:gd name="T23" fmla="*/ 0 h 2463"/>
                <a:gd name="T24" fmla="*/ 1 w 2014"/>
                <a:gd name="T25" fmla="*/ 0 h 2463"/>
                <a:gd name="T26" fmla="*/ 1 w 2014"/>
                <a:gd name="T27" fmla="*/ 0 h 2463"/>
                <a:gd name="T28" fmla="*/ 1 w 2014"/>
                <a:gd name="T29" fmla="*/ 0 h 2463"/>
                <a:gd name="T30" fmla="*/ 1 w 2014"/>
                <a:gd name="T31" fmla="*/ 0 h 2463"/>
                <a:gd name="T32" fmla="*/ 1 w 2014"/>
                <a:gd name="T33" fmla="*/ 0 h 2463"/>
                <a:gd name="T34" fmla="*/ 1 w 2014"/>
                <a:gd name="T35" fmla="*/ 0 h 2463"/>
                <a:gd name="T36" fmla="*/ 1 w 2014"/>
                <a:gd name="T37" fmla="*/ 0 h 2463"/>
                <a:gd name="T38" fmla="*/ 1 w 2014"/>
                <a:gd name="T39" fmla="*/ 0 h 2463"/>
                <a:gd name="T40" fmla="*/ 1 w 2014"/>
                <a:gd name="T41" fmla="*/ 0 h 2463"/>
                <a:gd name="T42" fmla="*/ 1 w 2014"/>
                <a:gd name="T43" fmla="*/ 0 h 2463"/>
                <a:gd name="T44" fmla="*/ 1 w 2014"/>
                <a:gd name="T45" fmla="*/ 0 h 2463"/>
                <a:gd name="T46" fmla="*/ 1 w 2014"/>
                <a:gd name="T47" fmla="*/ 0 h 2463"/>
                <a:gd name="T48" fmla="*/ 1 w 2014"/>
                <a:gd name="T49" fmla="*/ 0 h 2463"/>
                <a:gd name="T50" fmla="*/ 1 w 2014"/>
                <a:gd name="T51" fmla="*/ 0 h 2463"/>
                <a:gd name="T52" fmla="*/ 1 w 2014"/>
                <a:gd name="T53" fmla="*/ 0 h 2463"/>
                <a:gd name="T54" fmla="*/ 1 w 2014"/>
                <a:gd name="T55" fmla="*/ 0 h 2463"/>
                <a:gd name="T56" fmla="*/ 1 w 2014"/>
                <a:gd name="T57" fmla="*/ 0 h 2463"/>
                <a:gd name="T58" fmla="*/ 1 w 2014"/>
                <a:gd name="T59" fmla="*/ 0 h 2463"/>
                <a:gd name="T60" fmla="*/ 1 w 2014"/>
                <a:gd name="T61" fmla="*/ 0 h 2463"/>
                <a:gd name="T62" fmla="*/ 1 w 2014"/>
                <a:gd name="T63" fmla="*/ 0 h 2463"/>
                <a:gd name="T64" fmla="*/ 1 w 2014"/>
                <a:gd name="T65" fmla="*/ 0 h 2463"/>
                <a:gd name="T66" fmla="*/ 1 w 2014"/>
                <a:gd name="T67" fmla="*/ 0 h 2463"/>
                <a:gd name="T68" fmla="*/ 0 w 2014"/>
                <a:gd name="T69" fmla="*/ 0 h 2463"/>
                <a:gd name="T70" fmla="*/ 0 w 2014"/>
                <a:gd name="T71" fmla="*/ 0 h 246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14"/>
                <a:gd name="T109" fmla="*/ 0 h 2463"/>
                <a:gd name="T110" fmla="*/ 2014 w 2014"/>
                <a:gd name="T111" fmla="*/ 2463 h 246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14" h="2463">
                  <a:moveTo>
                    <a:pt x="0" y="2267"/>
                  </a:moveTo>
                  <a:lnTo>
                    <a:pt x="417" y="1847"/>
                  </a:lnTo>
                  <a:lnTo>
                    <a:pt x="497" y="1589"/>
                  </a:lnTo>
                  <a:lnTo>
                    <a:pt x="533" y="1347"/>
                  </a:lnTo>
                  <a:lnTo>
                    <a:pt x="586" y="1543"/>
                  </a:lnTo>
                  <a:lnTo>
                    <a:pt x="685" y="1499"/>
                  </a:lnTo>
                  <a:lnTo>
                    <a:pt x="827" y="1338"/>
                  </a:lnTo>
                  <a:lnTo>
                    <a:pt x="970" y="1222"/>
                  </a:lnTo>
                  <a:lnTo>
                    <a:pt x="1095" y="1034"/>
                  </a:lnTo>
                  <a:lnTo>
                    <a:pt x="1371" y="669"/>
                  </a:lnTo>
                  <a:lnTo>
                    <a:pt x="1434" y="384"/>
                  </a:lnTo>
                  <a:lnTo>
                    <a:pt x="1504" y="444"/>
                  </a:lnTo>
                  <a:lnTo>
                    <a:pt x="1540" y="481"/>
                  </a:lnTo>
                  <a:lnTo>
                    <a:pt x="1620" y="473"/>
                  </a:lnTo>
                  <a:lnTo>
                    <a:pt x="1736" y="444"/>
                  </a:lnTo>
                  <a:lnTo>
                    <a:pt x="1888" y="239"/>
                  </a:lnTo>
                  <a:lnTo>
                    <a:pt x="2014" y="0"/>
                  </a:lnTo>
                  <a:lnTo>
                    <a:pt x="1835" y="553"/>
                  </a:lnTo>
                  <a:lnTo>
                    <a:pt x="1763" y="785"/>
                  </a:lnTo>
                  <a:lnTo>
                    <a:pt x="1594" y="1222"/>
                  </a:lnTo>
                  <a:lnTo>
                    <a:pt x="1470" y="1490"/>
                  </a:lnTo>
                  <a:lnTo>
                    <a:pt x="1388" y="1686"/>
                  </a:lnTo>
                  <a:lnTo>
                    <a:pt x="1487" y="1917"/>
                  </a:lnTo>
                  <a:lnTo>
                    <a:pt x="1613" y="1908"/>
                  </a:lnTo>
                  <a:lnTo>
                    <a:pt x="1702" y="1838"/>
                  </a:lnTo>
                  <a:lnTo>
                    <a:pt x="1772" y="1758"/>
                  </a:lnTo>
                  <a:lnTo>
                    <a:pt x="1799" y="1908"/>
                  </a:lnTo>
                  <a:lnTo>
                    <a:pt x="1845" y="1997"/>
                  </a:lnTo>
                  <a:lnTo>
                    <a:pt x="1835" y="2159"/>
                  </a:lnTo>
                  <a:lnTo>
                    <a:pt x="1789" y="2301"/>
                  </a:lnTo>
                  <a:lnTo>
                    <a:pt x="1710" y="2391"/>
                  </a:lnTo>
                  <a:lnTo>
                    <a:pt x="1149" y="2463"/>
                  </a:lnTo>
                  <a:lnTo>
                    <a:pt x="837" y="2427"/>
                  </a:lnTo>
                  <a:lnTo>
                    <a:pt x="533" y="2355"/>
                  </a:lnTo>
                  <a:lnTo>
                    <a:pt x="0" y="2267"/>
                  </a:lnTo>
                  <a:close/>
                </a:path>
              </a:pathLst>
            </a:custGeom>
            <a:solidFill>
              <a:srgbClr val="FFD9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-1524" y="1524"/>
              <a:ext cx="810" cy="945"/>
            </a:xfrm>
            <a:custGeom>
              <a:avLst/>
              <a:gdLst>
                <a:gd name="T0" fmla="*/ 0 w 1620"/>
                <a:gd name="T1" fmla="*/ 1 h 1889"/>
                <a:gd name="T2" fmla="*/ 1 w 1620"/>
                <a:gd name="T3" fmla="*/ 1 h 1889"/>
                <a:gd name="T4" fmla="*/ 1 w 1620"/>
                <a:gd name="T5" fmla="*/ 1 h 1889"/>
                <a:gd name="T6" fmla="*/ 1 w 1620"/>
                <a:gd name="T7" fmla="*/ 1 h 1889"/>
                <a:gd name="T8" fmla="*/ 1 w 1620"/>
                <a:gd name="T9" fmla="*/ 1 h 1889"/>
                <a:gd name="T10" fmla="*/ 1 w 1620"/>
                <a:gd name="T11" fmla="*/ 1 h 1889"/>
                <a:gd name="T12" fmla="*/ 1 w 1620"/>
                <a:gd name="T13" fmla="*/ 1 h 1889"/>
                <a:gd name="T14" fmla="*/ 1 w 1620"/>
                <a:gd name="T15" fmla="*/ 1 h 1889"/>
                <a:gd name="T16" fmla="*/ 1 w 1620"/>
                <a:gd name="T17" fmla="*/ 1 h 1889"/>
                <a:gd name="T18" fmla="*/ 1 w 1620"/>
                <a:gd name="T19" fmla="*/ 1 h 1889"/>
                <a:gd name="T20" fmla="*/ 1 w 1620"/>
                <a:gd name="T21" fmla="*/ 1 h 1889"/>
                <a:gd name="T22" fmla="*/ 1 w 1620"/>
                <a:gd name="T23" fmla="*/ 1 h 1889"/>
                <a:gd name="T24" fmla="*/ 1 w 1620"/>
                <a:gd name="T25" fmla="*/ 1 h 1889"/>
                <a:gd name="T26" fmla="*/ 1 w 1620"/>
                <a:gd name="T27" fmla="*/ 1 h 1889"/>
                <a:gd name="T28" fmla="*/ 1 w 1620"/>
                <a:gd name="T29" fmla="*/ 1 h 1889"/>
                <a:gd name="T30" fmla="*/ 1 w 1620"/>
                <a:gd name="T31" fmla="*/ 1 h 1889"/>
                <a:gd name="T32" fmla="*/ 1 w 1620"/>
                <a:gd name="T33" fmla="*/ 0 h 1889"/>
                <a:gd name="T34" fmla="*/ 1 w 1620"/>
                <a:gd name="T35" fmla="*/ 1 h 1889"/>
                <a:gd name="T36" fmla="*/ 1 w 1620"/>
                <a:gd name="T37" fmla="*/ 1 h 1889"/>
                <a:gd name="T38" fmla="*/ 1 w 1620"/>
                <a:gd name="T39" fmla="*/ 1 h 1889"/>
                <a:gd name="T40" fmla="*/ 1 w 1620"/>
                <a:gd name="T41" fmla="*/ 1 h 1889"/>
                <a:gd name="T42" fmla="*/ 1 w 1620"/>
                <a:gd name="T43" fmla="*/ 1 h 1889"/>
                <a:gd name="T44" fmla="*/ 1 w 1620"/>
                <a:gd name="T45" fmla="*/ 1 h 1889"/>
                <a:gd name="T46" fmla="*/ 1 w 1620"/>
                <a:gd name="T47" fmla="*/ 1 h 1889"/>
                <a:gd name="T48" fmla="*/ 1 w 1620"/>
                <a:gd name="T49" fmla="*/ 1 h 1889"/>
                <a:gd name="T50" fmla="*/ 1 w 1620"/>
                <a:gd name="T51" fmla="*/ 1 h 1889"/>
                <a:gd name="T52" fmla="*/ 1 w 1620"/>
                <a:gd name="T53" fmla="*/ 1 h 1889"/>
                <a:gd name="T54" fmla="*/ 1 w 1620"/>
                <a:gd name="T55" fmla="*/ 1 h 1889"/>
                <a:gd name="T56" fmla="*/ 1 w 1620"/>
                <a:gd name="T57" fmla="*/ 1 h 1889"/>
                <a:gd name="T58" fmla="*/ 1 w 1620"/>
                <a:gd name="T59" fmla="*/ 1 h 1889"/>
                <a:gd name="T60" fmla="*/ 1 w 1620"/>
                <a:gd name="T61" fmla="*/ 1 h 1889"/>
                <a:gd name="T62" fmla="*/ 1 w 1620"/>
                <a:gd name="T63" fmla="*/ 1 h 1889"/>
                <a:gd name="T64" fmla="*/ 1 w 1620"/>
                <a:gd name="T65" fmla="*/ 1 h 1889"/>
                <a:gd name="T66" fmla="*/ 1 w 1620"/>
                <a:gd name="T67" fmla="*/ 1 h 1889"/>
                <a:gd name="T68" fmla="*/ 0 w 1620"/>
                <a:gd name="T69" fmla="*/ 1 h 1889"/>
                <a:gd name="T70" fmla="*/ 0 w 1620"/>
                <a:gd name="T71" fmla="*/ 1 h 188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20"/>
                <a:gd name="T109" fmla="*/ 0 h 1889"/>
                <a:gd name="T110" fmla="*/ 1620 w 1620"/>
                <a:gd name="T111" fmla="*/ 1889 h 188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20" h="1889">
                  <a:moveTo>
                    <a:pt x="0" y="1754"/>
                  </a:moveTo>
                  <a:lnTo>
                    <a:pt x="306" y="1462"/>
                  </a:lnTo>
                  <a:lnTo>
                    <a:pt x="365" y="1283"/>
                  </a:lnTo>
                  <a:lnTo>
                    <a:pt x="398" y="1021"/>
                  </a:lnTo>
                  <a:lnTo>
                    <a:pt x="462" y="1129"/>
                  </a:lnTo>
                  <a:lnTo>
                    <a:pt x="557" y="1150"/>
                  </a:lnTo>
                  <a:lnTo>
                    <a:pt x="609" y="1108"/>
                  </a:lnTo>
                  <a:lnTo>
                    <a:pt x="707" y="935"/>
                  </a:lnTo>
                  <a:lnTo>
                    <a:pt x="858" y="741"/>
                  </a:lnTo>
                  <a:lnTo>
                    <a:pt x="1008" y="642"/>
                  </a:lnTo>
                  <a:lnTo>
                    <a:pt x="1053" y="445"/>
                  </a:lnTo>
                  <a:lnTo>
                    <a:pt x="1107" y="488"/>
                  </a:lnTo>
                  <a:lnTo>
                    <a:pt x="1133" y="513"/>
                  </a:lnTo>
                  <a:lnTo>
                    <a:pt x="1192" y="506"/>
                  </a:lnTo>
                  <a:lnTo>
                    <a:pt x="1255" y="323"/>
                  </a:lnTo>
                  <a:lnTo>
                    <a:pt x="1407" y="118"/>
                  </a:lnTo>
                  <a:lnTo>
                    <a:pt x="1620" y="0"/>
                  </a:lnTo>
                  <a:lnTo>
                    <a:pt x="1460" y="526"/>
                  </a:lnTo>
                  <a:lnTo>
                    <a:pt x="1297" y="724"/>
                  </a:lnTo>
                  <a:lnTo>
                    <a:pt x="1137" y="1106"/>
                  </a:lnTo>
                  <a:lnTo>
                    <a:pt x="1192" y="1268"/>
                  </a:lnTo>
                  <a:lnTo>
                    <a:pt x="1021" y="1349"/>
                  </a:lnTo>
                  <a:lnTo>
                    <a:pt x="1093" y="1511"/>
                  </a:lnTo>
                  <a:lnTo>
                    <a:pt x="1187" y="1505"/>
                  </a:lnTo>
                  <a:lnTo>
                    <a:pt x="1251" y="1456"/>
                  </a:lnTo>
                  <a:lnTo>
                    <a:pt x="1304" y="1399"/>
                  </a:lnTo>
                  <a:lnTo>
                    <a:pt x="1323" y="1505"/>
                  </a:lnTo>
                  <a:lnTo>
                    <a:pt x="1356" y="1568"/>
                  </a:lnTo>
                  <a:lnTo>
                    <a:pt x="1350" y="1678"/>
                  </a:lnTo>
                  <a:lnTo>
                    <a:pt x="1318" y="1779"/>
                  </a:lnTo>
                  <a:lnTo>
                    <a:pt x="1259" y="1840"/>
                  </a:lnTo>
                  <a:lnTo>
                    <a:pt x="844" y="1889"/>
                  </a:lnTo>
                  <a:lnTo>
                    <a:pt x="614" y="1865"/>
                  </a:lnTo>
                  <a:lnTo>
                    <a:pt x="392" y="1815"/>
                  </a:lnTo>
                  <a:lnTo>
                    <a:pt x="0" y="1754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-1532" y="2115"/>
              <a:ext cx="842" cy="371"/>
            </a:xfrm>
            <a:custGeom>
              <a:avLst/>
              <a:gdLst>
                <a:gd name="T0" fmla="*/ 0 w 1685"/>
                <a:gd name="T1" fmla="*/ 1 h 741"/>
                <a:gd name="T2" fmla="*/ 0 w 1685"/>
                <a:gd name="T3" fmla="*/ 1 h 741"/>
                <a:gd name="T4" fmla="*/ 0 w 1685"/>
                <a:gd name="T5" fmla="*/ 1 h 741"/>
                <a:gd name="T6" fmla="*/ 0 w 1685"/>
                <a:gd name="T7" fmla="*/ 0 h 741"/>
                <a:gd name="T8" fmla="*/ 0 w 1685"/>
                <a:gd name="T9" fmla="*/ 1 h 741"/>
                <a:gd name="T10" fmla="*/ 0 w 1685"/>
                <a:gd name="T11" fmla="*/ 0 h 741"/>
                <a:gd name="T12" fmla="*/ 0 w 1685"/>
                <a:gd name="T13" fmla="*/ 0 h 741"/>
                <a:gd name="T14" fmla="*/ 0 w 1685"/>
                <a:gd name="T15" fmla="*/ 1 h 741"/>
                <a:gd name="T16" fmla="*/ 0 w 1685"/>
                <a:gd name="T17" fmla="*/ 1 h 741"/>
                <a:gd name="T18" fmla="*/ 0 w 1685"/>
                <a:gd name="T19" fmla="*/ 1 h 741"/>
                <a:gd name="T20" fmla="*/ 0 w 1685"/>
                <a:gd name="T21" fmla="*/ 1 h 741"/>
                <a:gd name="T22" fmla="*/ 0 w 1685"/>
                <a:gd name="T23" fmla="*/ 1 h 741"/>
                <a:gd name="T24" fmla="*/ 0 w 1685"/>
                <a:gd name="T25" fmla="*/ 1 h 741"/>
                <a:gd name="T26" fmla="*/ 0 w 1685"/>
                <a:gd name="T27" fmla="*/ 1 h 741"/>
                <a:gd name="T28" fmla="*/ 0 w 1685"/>
                <a:gd name="T29" fmla="*/ 1 h 741"/>
                <a:gd name="T30" fmla="*/ 0 w 1685"/>
                <a:gd name="T31" fmla="*/ 1 h 741"/>
                <a:gd name="T32" fmla="*/ 0 w 1685"/>
                <a:gd name="T33" fmla="*/ 1 h 741"/>
                <a:gd name="T34" fmla="*/ 0 w 1685"/>
                <a:gd name="T35" fmla="*/ 1 h 74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85"/>
                <a:gd name="T55" fmla="*/ 0 h 741"/>
                <a:gd name="T56" fmla="*/ 1685 w 1685"/>
                <a:gd name="T57" fmla="*/ 741 h 74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85" h="741">
                  <a:moveTo>
                    <a:pt x="0" y="607"/>
                  </a:moveTo>
                  <a:lnTo>
                    <a:pt x="249" y="483"/>
                  </a:lnTo>
                  <a:lnTo>
                    <a:pt x="588" y="126"/>
                  </a:lnTo>
                  <a:lnTo>
                    <a:pt x="785" y="0"/>
                  </a:lnTo>
                  <a:lnTo>
                    <a:pt x="899" y="99"/>
                  </a:lnTo>
                  <a:lnTo>
                    <a:pt x="928" y="0"/>
                  </a:lnTo>
                  <a:lnTo>
                    <a:pt x="1008" y="0"/>
                  </a:lnTo>
                  <a:lnTo>
                    <a:pt x="1114" y="109"/>
                  </a:lnTo>
                  <a:lnTo>
                    <a:pt x="1221" y="99"/>
                  </a:lnTo>
                  <a:lnTo>
                    <a:pt x="1416" y="348"/>
                  </a:lnTo>
                  <a:lnTo>
                    <a:pt x="1685" y="607"/>
                  </a:lnTo>
                  <a:lnTo>
                    <a:pt x="1479" y="688"/>
                  </a:lnTo>
                  <a:lnTo>
                    <a:pt x="1177" y="741"/>
                  </a:lnTo>
                  <a:lnTo>
                    <a:pt x="865" y="688"/>
                  </a:lnTo>
                  <a:lnTo>
                    <a:pt x="561" y="626"/>
                  </a:lnTo>
                  <a:lnTo>
                    <a:pt x="205" y="626"/>
                  </a:lnTo>
                  <a:lnTo>
                    <a:pt x="0" y="607"/>
                  </a:lnTo>
                  <a:close/>
                </a:path>
              </a:pathLst>
            </a:custGeom>
            <a:solidFill>
              <a:srgbClr val="E5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-2567" y="923"/>
              <a:ext cx="1124" cy="1242"/>
            </a:xfrm>
            <a:custGeom>
              <a:avLst/>
              <a:gdLst>
                <a:gd name="T0" fmla="*/ 1 w 2247"/>
                <a:gd name="T1" fmla="*/ 1 h 2482"/>
                <a:gd name="T2" fmla="*/ 1 w 2247"/>
                <a:gd name="T3" fmla="*/ 1 h 2482"/>
                <a:gd name="T4" fmla="*/ 1 w 2247"/>
                <a:gd name="T5" fmla="*/ 1 h 2482"/>
                <a:gd name="T6" fmla="*/ 1 w 2247"/>
                <a:gd name="T7" fmla="*/ 1 h 2482"/>
                <a:gd name="T8" fmla="*/ 1 w 2247"/>
                <a:gd name="T9" fmla="*/ 1 h 2482"/>
                <a:gd name="T10" fmla="*/ 1 w 2247"/>
                <a:gd name="T11" fmla="*/ 1 h 2482"/>
                <a:gd name="T12" fmla="*/ 1 w 2247"/>
                <a:gd name="T13" fmla="*/ 1 h 2482"/>
                <a:gd name="T14" fmla="*/ 1 w 2247"/>
                <a:gd name="T15" fmla="*/ 0 h 2482"/>
                <a:gd name="T16" fmla="*/ 1 w 2247"/>
                <a:gd name="T17" fmla="*/ 1 h 2482"/>
                <a:gd name="T18" fmla="*/ 1 w 2247"/>
                <a:gd name="T19" fmla="*/ 1 h 2482"/>
                <a:gd name="T20" fmla="*/ 1 w 2247"/>
                <a:gd name="T21" fmla="*/ 1 h 2482"/>
                <a:gd name="T22" fmla="*/ 1 w 2247"/>
                <a:gd name="T23" fmla="*/ 1 h 2482"/>
                <a:gd name="T24" fmla="*/ 1 w 2247"/>
                <a:gd name="T25" fmla="*/ 1 h 2482"/>
                <a:gd name="T26" fmla="*/ 1 w 2247"/>
                <a:gd name="T27" fmla="*/ 1 h 2482"/>
                <a:gd name="T28" fmla="*/ 1 w 2247"/>
                <a:gd name="T29" fmla="*/ 1 h 2482"/>
                <a:gd name="T30" fmla="*/ 1 w 2247"/>
                <a:gd name="T31" fmla="*/ 1 h 2482"/>
                <a:gd name="T32" fmla="*/ 1 w 2247"/>
                <a:gd name="T33" fmla="*/ 1 h 2482"/>
                <a:gd name="T34" fmla="*/ 1 w 2247"/>
                <a:gd name="T35" fmla="*/ 1 h 2482"/>
                <a:gd name="T36" fmla="*/ 1 w 2247"/>
                <a:gd name="T37" fmla="*/ 1 h 2482"/>
                <a:gd name="T38" fmla="*/ 1 w 2247"/>
                <a:gd name="T39" fmla="*/ 1 h 2482"/>
                <a:gd name="T40" fmla="*/ 1 w 2247"/>
                <a:gd name="T41" fmla="*/ 1 h 2482"/>
                <a:gd name="T42" fmla="*/ 1 w 2247"/>
                <a:gd name="T43" fmla="*/ 1 h 2482"/>
                <a:gd name="T44" fmla="*/ 1 w 2247"/>
                <a:gd name="T45" fmla="*/ 1 h 2482"/>
                <a:gd name="T46" fmla="*/ 0 w 2247"/>
                <a:gd name="T47" fmla="*/ 1 h 2482"/>
                <a:gd name="T48" fmla="*/ 1 w 2247"/>
                <a:gd name="T49" fmla="*/ 1 h 2482"/>
                <a:gd name="T50" fmla="*/ 1 w 2247"/>
                <a:gd name="T51" fmla="*/ 1 h 2482"/>
                <a:gd name="T52" fmla="*/ 1 w 2247"/>
                <a:gd name="T53" fmla="*/ 1 h 2482"/>
                <a:gd name="T54" fmla="*/ 1 w 2247"/>
                <a:gd name="T55" fmla="*/ 1 h 2482"/>
                <a:gd name="T56" fmla="*/ 1 w 2247"/>
                <a:gd name="T57" fmla="*/ 1 h 2482"/>
                <a:gd name="T58" fmla="*/ 1 w 2247"/>
                <a:gd name="T59" fmla="*/ 1 h 248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247"/>
                <a:gd name="T91" fmla="*/ 0 h 2482"/>
                <a:gd name="T92" fmla="*/ 2247 w 2247"/>
                <a:gd name="T93" fmla="*/ 2482 h 248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247" h="2482">
                  <a:moveTo>
                    <a:pt x="427" y="420"/>
                  </a:moveTo>
                  <a:lnTo>
                    <a:pt x="712" y="323"/>
                  </a:lnTo>
                  <a:lnTo>
                    <a:pt x="927" y="367"/>
                  </a:lnTo>
                  <a:lnTo>
                    <a:pt x="1266" y="545"/>
                  </a:lnTo>
                  <a:lnTo>
                    <a:pt x="1328" y="367"/>
                  </a:lnTo>
                  <a:lnTo>
                    <a:pt x="1372" y="197"/>
                  </a:lnTo>
                  <a:lnTo>
                    <a:pt x="1462" y="91"/>
                  </a:lnTo>
                  <a:lnTo>
                    <a:pt x="1621" y="0"/>
                  </a:lnTo>
                  <a:lnTo>
                    <a:pt x="1925" y="287"/>
                  </a:lnTo>
                  <a:lnTo>
                    <a:pt x="2032" y="323"/>
                  </a:lnTo>
                  <a:lnTo>
                    <a:pt x="2015" y="420"/>
                  </a:lnTo>
                  <a:lnTo>
                    <a:pt x="1764" y="519"/>
                  </a:lnTo>
                  <a:lnTo>
                    <a:pt x="1800" y="849"/>
                  </a:lnTo>
                  <a:lnTo>
                    <a:pt x="2085" y="1019"/>
                  </a:lnTo>
                  <a:lnTo>
                    <a:pt x="2247" y="1178"/>
                  </a:lnTo>
                  <a:lnTo>
                    <a:pt x="1906" y="1760"/>
                  </a:lnTo>
                  <a:lnTo>
                    <a:pt x="1952" y="2224"/>
                  </a:lnTo>
                  <a:lnTo>
                    <a:pt x="1969" y="2347"/>
                  </a:lnTo>
                  <a:lnTo>
                    <a:pt x="1684" y="2446"/>
                  </a:lnTo>
                  <a:lnTo>
                    <a:pt x="1097" y="2482"/>
                  </a:lnTo>
                  <a:lnTo>
                    <a:pt x="471" y="2436"/>
                  </a:lnTo>
                  <a:lnTo>
                    <a:pt x="285" y="2429"/>
                  </a:lnTo>
                  <a:lnTo>
                    <a:pt x="17" y="2393"/>
                  </a:lnTo>
                  <a:lnTo>
                    <a:pt x="0" y="2197"/>
                  </a:lnTo>
                  <a:lnTo>
                    <a:pt x="142" y="2108"/>
                  </a:lnTo>
                  <a:lnTo>
                    <a:pt x="178" y="1919"/>
                  </a:lnTo>
                  <a:lnTo>
                    <a:pt x="311" y="1634"/>
                  </a:lnTo>
                  <a:lnTo>
                    <a:pt x="401" y="1376"/>
                  </a:lnTo>
                  <a:lnTo>
                    <a:pt x="427" y="420"/>
                  </a:lnTo>
                  <a:close/>
                </a:path>
              </a:pathLst>
            </a:custGeom>
            <a:solidFill>
              <a:srgbClr val="E5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-2157" y="1263"/>
              <a:ext cx="441" cy="522"/>
            </a:xfrm>
            <a:custGeom>
              <a:avLst/>
              <a:gdLst>
                <a:gd name="T0" fmla="*/ 1 w 882"/>
                <a:gd name="T1" fmla="*/ 0 h 1046"/>
                <a:gd name="T2" fmla="*/ 1 w 882"/>
                <a:gd name="T3" fmla="*/ 0 h 1046"/>
                <a:gd name="T4" fmla="*/ 1 w 882"/>
                <a:gd name="T5" fmla="*/ 0 h 1046"/>
                <a:gd name="T6" fmla="*/ 0 w 882"/>
                <a:gd name="T7" fmla="*/ 0 h 1046"/>
                <a:gd name="T8" fmla="*/ 1 w 882"/>
                <a:gd name="T9" fmla="*/ 0 h 1046"/>
                <a:gd name="T10" fmla="*/ 1 w 882"/>
                <a:gd name="T11" fmla="*/ 0 h 1046"/>
                <a:gd name="T12" fmla="*/ 1 w 882"/>
                <a:gd name="T13" fmla="*/ 0 h 1046"/>
                <a:gd name="T14" fmla="*/ 1 w 882"/>
                <a:gd name="T15" fmla="*/ 0 h 1046"/>
                <a:gd name="T16" fmla="*/ 1 w 882"/>
                <a:gd name="T17" fmla="*/ 0 h 1046"/>
                <a:gd name="T18" fmla="*/ 1 w 882"/>
                <a:gd name="T19" fmla="*/ 0 h 10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82"/>
                <a:gd name="T31" fmla="*/ 0 h 1046"/>
                <a:gd name="T32" fmla="*/ 882 w 882"/>
                <a:gd name="T33" fmla="*/ 1046 h 10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82" h="1046">
                  <a:moveTo>
                    <a:pt x="652" y="0"/>
                  </a:moveTo>
                  <a:lnTo>
                    <a:pt x="348" y="242"/>
                  </a:lnTo>
                  <a:lnTo>
                    <a:pt x="135" y="546"/>
                  </a:lnTo>
                  <a:lnTo>
                    <a:pt x="0" y="920"/>
                  </a:lnTo>
                  <a:lnTo>
                    <a:pt x="652" y="1046"/>
                  </a:lnTo>
                  <a:lnTo>
                    <a:pt x="749" y="688"/>
                  </a:lnTo>
                  <a:lnTo>
                    <a:pt x="768" y="394"/>
                  </a:lnTo>
                  <a:lnTo>
                    <a:pt x="882" y="109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rgbClr val="FFFA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-3084" y="1562"/>
              <a:ext cx="726" cy="563"/>
            </a:xfrm>
            <a:custGeom>
              <a:avLst/>
              <a:gdLst>
                <a:gd name="T0" fmla="*/ 0 w 1453"/>
                <a:gd name="T1" fmla="*/ 0 h 1125"/>
                <a:gd name="T2" fmla="*/ 0 w 1453"/>
                <a:gd name="T3" fmla="*/ 1 h 1125"/>
                <a:gd name="T4" fmla="*/ 0 w 1453"/>
                <a:gd name="T5" fmla="*/ 1 h 1125"/>
                <a:gd name="T6" fmla="*/ 0 w 1453"/>
                <a:gd name="T7" fmla="*/ 1 h 1125"/>
                <a:gd name="T8" fmla="*/ 0 w 1453"/>
                <a:gd name="T9" fmla="*/ 1 h 1125"/>
                <a:gd name="T10" fmla="*/ 0 w 1453"/>
                <a:gd name="T11" fmla="*/ 1 h 1125"/>
                <a:gd name="T12" fmla="*/ 0 w 1453"/>
                <a:gd name="T13" fmla="*/ 1 h 1125"/>
                <a:gd name="T14" fmla="*/ 0 w 1453"/>
                <a:gd name="T15" fmla="*/ 1 h 1125"/>
                <a:gd name="T16" fmla="*/ 0 w 1453"/>
                <a:gd name="T17" fmla="*/ 1 h 1125"/>
                <a:gd name="T18" fmla="*/ 0 w 1453"/>
                <a:gd name="T19" fmla="*/ 1 h 1125"/>
                <a:gd name="T20" fmla="*/ 0 w 1453"/>
                <a:gd name="T21" fmla="*/ 1 h 1125"/>
                <a:gd name="T22" fmla="*/ 0 w 1453"/>
                <a:gd name="T23" fmla="*/ 1 h 1125"/>
                <a:gd name="T24" fmla="*/ 0 w 1453"/>
                <a:gd name="T25" fmla="*/ 1 h 1125"/>
                <a:gd name="T26" fmla="*/ 0 w 1453"/>
                <a:gd name="T27" fmla="*/ 1 h 1125"/>
                <a:gd name="T28" fmla="*/ 0 w 1453"/>
                <a:gd name="T29" fmla="*/ 1 h 1125"/>
                <a:gd name="T30" fmla="*/ 0 w 1453"/>
                <a:gd name="T31" fmla="*/ 1 h 1125"/>
                <a:gd name="T32" fmla="*/ 0 w 1453"/>
                <a:gd name="T33" fmla="*/ 1 h 1125"/>
                <a:gd name="T34" fmla="*/ 0 w 1453"/>
                <a:gd name="T35" fmla="*/ 1 h 1125"/>
                <a:gd name="T36" fmla="*/ 0 w 1453"/>
                <a:gd name="T37" fmla="*/ 1 h 1125"/>
                <a:gd name="T38" fmla="*/ 0 w 1453"/>
                <a:gd name="T39" fmla="*/ 1 h 1125"/>
                <a:gd name="T40" fmla="*/ 0 w 1453"/>
                <a:gd name="T41" fmla="*/ 1 h 1125"/>
                <a:gd name="T42" fmla="*/ 0 w 1453"/>
                <a:gd name="T43" fmla="*/ 1 h 1125"/>
                <a:gd name="T44" fmla="*/ 0 w 1453"/>
                <a:gd name="T45" fmla="*/ 0 h 1125"/>
                <a:gd name="T46" fmla="*/ 0 w 1453"/>
                <a:gd name="T47" fmla="*/ 0 h 11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453"/>
                <a:gd name="T73" fmla="*/ 0 h 1125"/>
                <a:gd name="T74" fmla="*/ 1453 w 1453"/>
                <a:gd name="T75" fmla="*/ 1125 h 112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453" h="1125">
                  <a:moveTo>
                    <a:pt x="1373" y="0"/>
                  </a:moveTo>
                  <a:lnTo>
                    <a:pt x="1015" y="53"/>
                  </a:lnTo>
                  <a:lnTo>
                    <a:pt x="704" y="205"/>
                  </a:lnTo>
                  <a:lnTo>
                    <a:pt x="571" y="338"/>
                  </a:lnTo>
                  <a:lnTo>
                    <a:pt x="527" y="517"/>
                  </a:lnTo>
                  <a:lnTo>
                    <a:pt x="580" y="696"/>
                  </a:lnTo>
                  <a:lnTo>
                    <a:pt x="803" y="947"/>
                  </a:lnTo>
                  <a:lnTo>
                    <a:pt x="597" y="954"/>
                  </a:lnTo>
                  <a:lnTo>
                    <a:pt x="428" y="812"/>
                  </a:lnTo>
                  <a:lnTo>
                    <a:pt x="295" y="679"/>
                  </a:lnTo>
                  <a:lnTo>
                    <a:pt x="177" y="606"/>
                  </a:lnTo>
                  <a:lnTo>
                    <a:pt x="0" y="642"/>
                  </a:lnTo>
                  <a:lnTo>
                    <a:pt x="213" y="722"/>
                  </a:lnTo>
                  <a:lnTo>
                    <a:pt x="438" y="1009"/>
                  </a:lnTo>
                  <a:lnTo>
                    <a:pt x="981" y="1125"/>
                  </a:lnTo>
                  <a:lnTo>
                    <a:pt x="1052" y="893"/>
                  </a:lnTo>
                  <a:lnTo>
                    <a:pt x="928" y="804"/>
                  </a:lnTo>
                  <a:lnTo>
                    <a:pt x="766" y="563"/>
                  </a:lnTo>
                  <a:lnTo>
                    <a:pt x="784" y="437"/>
                  </a:lnTo>
                  <a:lnTo>
                    <a:pt x="936" y="312"/>
                  </a:lnTo>
                  <a:lnTo>
                    <a:pt x="1088" y="249"/>
                  </a:lnTo>
                  <a:lnTo>
                    <a:pt x="1453" y="196"/>
                  </a:lnTo>
                  <a:lnTo>
                    <a:pt x="1373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-2286" y="1709"/>
              <a:ext cx="472" cy="460"/>
            </a:xfrm>
            <a:custGeom>
              <a:avLst/>
              <a:gdLst>
                <a:gd name="T0" fmla="*/ 0 w 945"/>
                <a:gd name="T1" fmla="*/ 1 h 920"/>
                <a:gd name="T2" fmla="*/ 0 w 945"/>
                <a:gd name="T3" fmla="*/ 1 h 920"/>
                <a:gd name="T4" fmla="*/ 0 w 945"/>
                <a:gd name="T5" fmla="*/ 1 h 920"/>
                <a:gd name="T6" fmla="*/ 0 w 945"/>
                <a:gd name="T7" fmla="*/ 1 h 920"/>
                <a:gd name="T8" fmla="*/ 0 w 945"/>
                <a:gd name="T9" fmla="*/ 1 h 920"/>
                <a:gd name="T10" fmla="*/ 0 w 945"/>
                <a:gd name="T11" fmla="*/ 1 h 920"/>
                <a:gd name="T12" fmla="*/ 0 w 945"/>
                <a:gd name="T13" fmla="*/ 1 h 920"/>
                <a:gd name="T14" fmla="*/ 0 w 945"/>
                <a:gd name="T15" fmla="*/ 1 h 920"/>
                <a:gd name="T16" fmla="*/ 0 w 945"/>
                <a:gd name="T17" fmla="*/ 1 h 920"/>
                <a:gd name="T18" fmla="*/ 0 w 945"/>
                <a:gd name="T19" fmla="*/ 0 h 920"/>
                <a:gd name="T20" fmla="*/ 0 w 945"/>
                <a:gd name="T21" fmla="*/ 1 h 920"/>
                <a:gd name="T22" fmla="*/ 0 w 945"/>
                <a:gd name="T23" fmla="*/ 1 h 920"/>
                <a:gd name="T24" fmla="*/ 0 w 945"/>
                <a:gd name="T25" fmla="*/ 1 h 9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45"/>
                <a:gd name="T40" fmla="*/ 0 h 920"/>
                <a:gd name="T41" fmla="*/ 945 w 945"/>
                <a:gd name="T42" fmla="*/ 920 h 9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45" h="920">
                  <a:moveTo>
                    <a:pt x="0" y="838"/>
                  </a:moveTo>
                  <a:lnTo>
                    <a:pt x="428" y="920"/>
                  </a:lnTo>
                  <a:lnTo>
                    <a:pt x="865" y="891"/>
                  </a:lnTo>
                  <a:lnTo>
                    <a:pt x="945" y="804"/>
                  </a:lnTo>
                  <a:lnTo>
                    <a:pt x="884" y="572"/>
                  </a:lnTo>
                  <a:lnTo>
                    <a:pt x="911" y="330"/>
                  </a:lnTo>
                  <a:lnTo>
                    <a:pt x="902" y="125"/>
                  </a:lnTo>
                  <a:lnTo>
                    <a:pt x="643" y="98"/>
                  </a:lnTo>
                  <a:lnTo>
                    <a:pt x="402" y="62"/>
                  </a:lnTo>
                  <a:lnTo>
                    <a:pt x="278" y="0"/>
                  </a:lnTo>
                  <a:lnTo>
                    <a:pt x="202" y="108"/>
                  </a:lnTo>
                  <a:lnTo>
                    <a:pt x="0" y="838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>
              <a:off x="-1756" y="862"/>
              <a:ext cx="152" cy="218"/>
            </a:xfrm>
            <a:custGeom>
              <a:avLst/>
              <a:gdLst>
                <a:gd name="T0" fmla="*/ 1 w 304"/>
                <a:gd name="T1" fmla="*/ 0 h 437"/>
                <a:gd name="T2" fmla="*/ 0 w 304"/>
                <a:gd name="T3" fmla="*/ 0 h 437"/>
                <a:gd name="T4" fmla="*/ 1 w 304"/>
                <a:gd name="T5" fmla="*/ 0 h 437"/>
                <a:gd name="T6" fmla="*/ 1 w 304"/>
                <a:gd name="T7" fmla="*/ 0 h 437"/>
                <a:gd name="T8" fmla="*/ 1 w 304"/>
                <a:gd name="T9" fmla="*/ 0 h 437"/>
                <a:gd name="T10" fmla="*/ 1 w 304"/>
                <a:gd name="T11" fmla="*/ 0 h 437"/>
                <a:gd name="T12" fmla="*/ 1 w 304"/>
                <a:gd name="T13" fmla="*/ 0 h 437"/>
                <a:gd name="T14" fmla="*/ 1 w 304"/>
                <a:gd name="T15" fmla="*/ 0 h 4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4"/>
                <a:gd name="T25" fmla="*/ 0 h 437"/>
                <a:gd name="T26" fmla="*/ 304 w 304"/>
                <a:gd name="T27" fmla="*/ 437 h 43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4" h="437">
                  <a:moveTo>
                    <a:pt x="63" y="0"/>
                  </a:moveTo>
                  <a:lnTo>
                    <a:pt x="0" y="339"/>
                  </a:lnTo>
                  <a:lnTo>
                    <a:pt x="225" y="358"/>
                  </a:lnTo>
                  <a:lnTo>
                    <a:pt x="304" y="437"/>
                  </a:lnTo>
                  <a:lnTo>
                    <a:pt x="295" y="295"/>
                  </a:lnTo>
                  <a:lnTo>
                    <a:pt x="278" y="1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D9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auto">
            <a:xfrm>
              <a:off x="-2090" y="1401"/>
              <a:ext cx="254" cy="509"/>
            </a:xfrm>
            <a:custGeom>
              <a:avLst/>
              <a:gdLst>
                <a:gd name="T0" fmla="*/ 1 w 508"/>
                <a:gd name="T1" fmla="*/ 0 h 1017"/>
                <a:gd name="T2" fmla="*/ 1 w 508"/>
                <a:gd name="T3" fmla="*/ 1 h 1017"/>
                <a:gd name="T4" fmla="*/ 0 w 508"/>
                <a:gd name="T5" fmla="*/ 1 h 1017"/>
                <a:gd name="T6" fmla="*/ 1 w 508"/>
                <a:gd name="T7" fmla="*/ 1 h 1017"/>
                <a:gd name="T8" fmla="*/ 1 w 508"/>
                <a:gd name="T9" fmla="*/ 1 h 1017"/>
                <a:gd name="T10" fmla="*/ 1 w 508"/>
                <a:gd name="T11" fmla="*/ 1 h 1017"/>
                <a:gd name="T12" fmla="*/ 1 w 508"/>
                <a:gd name="T13" fmla="*/ 0 h 1017"/>
                <a:gd name="T14" fmla="*/ 1 w 508"/>
                <a:gd name="T15" fmla="*/ 0 h 10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08"/>
                <a:gd name="T25" fmla="*/ 0 h 1017"/>
                <a:gd name="T26" fmla="*/ 508 w 508"/>
                <a:gd name="T27" fmla="*/ 1017 h 10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08" h="1017">
                  <a:moveTo>
                    <a:pt x="508" y="0"/>
                  </a:moveTo>
                  <a:lnTo>
                    <a:pt x="321" y="268"/>
                  </a:lnTo>
                  <a:lnTo>
                    <a:pt x="0" y="768"/>
                  </a:lnTo>
                  <a:lnTo>
                    <a:pt x="8" y="1017"/>
                  </a:lnTo>
                  <a:lnTo>
                    <a:pt x="232" y="838"/>
                  </a:lnTo>
                  <a:lnTo>
                    <a:pt x="266" y="606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FFD9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-2416" y="1504"/>
              <a:ext cx="897" cy="201"/>
            </a:xfrm>
            <a:custGeom>
              <a:avLst/>
              <a:gdLst>
                <a:gd name="T0" fmla="*/ 1 w 1793"/>
                <a:gd name="T1" fmla="*/ 1 h 401"/>
                <a:gd name="T2" fmla="*/ 1 w 1793"/>
                <a:gd name="T3" fmla="*/ 1 h 401"/>
                <a:gd name="T4" fmla="*/ 1 w 1793"/>
                <a:gd name="T5" fmla="*/ 1 h 401"/>
                <a:gd name="T6" fmla="*/ 1 w 1793"/>
                <a:gd name="T7" fmla="*/ 1 h 401"/>
                <a:gd name="T8" fmla="*/ 1 w 1793"/>
                <a:gd name="T9" fmla="*/ 1 h 401"/>
                <a:gd name="T10" fmla="*/ 1 w 1793"/>
                <a:gd name="T11" fmla="*/ 1 h 401"/>
                <a:gd name="T12" fmla="*/ 1 w 1793"/>
                <a:gd name="T13" fmla="*/ 1 h 401"/>
                <a:gd name="T14" fmla="*/ 1 w 1793"/>
                <a:gd name="T15" fmla="*/ 1 h 401"/>
                <a:gd name="T16" fmla="*/ 1 w 1793"/>
                <a:gd name="T17" fmla="*/ 1 h 401"/>
                <a:gd name="T18" fmla="*/ 1 w 1793"/>
                <a:gd name="T19" fmla="*/ 1 h 401"/>
                <a:gd name="T20" fmla="*/ 1 w 1793"/>
                <a:gd name="T21" fmla="*/ 1 h 401"/>
                <a:gd name="T22" fmla="*/ 1 w 1793"/>
                <a:gd name="T23" fmla="*/ 1 h 401"/>
                <a:gd name="T24" fmla="*/ 1 w 1793"/>
                <a:gd name="T25" fmla="*/ 1 h 401"/>
                <a:gd name="T26" fmla="*/ 1 w 1793"/>
                <a:gd name="T27" fmla="*/ 1 h 401"/>
                <a:gd name="T28" fmla="*/ 1 w 1793"/>
                <a:gd name="T29" fmla="*/ 1 h 401"/>
                <a:gd name="T30" fmla="*/ 1 w 1793"/>
                <a:gd name="T31" fmla="*/ 1 h 401"/>
                <a:gd name="T32" fmla="*/ 1 w 1793"/>
                <a:gd name="T33" fmla="*/ 0 h 401"/>
                <a:gd name="T34" fmla="*/ 1 w 1793"/>
                <a:gd name="T35" fmla="*/ 1 h 401"/>
                <a:gd name="T36" fmla="*/ 0 w 1793"/>
                <a:gd name="T37" fmla="*/ 1 h 401"/>
                <a:gd name="T38" fmla="*/ 1 w 1793"/>
                <a:gd name="T39" fmla="*/ 1 h 401"/>
                <a:gd name="T40" fmla="*/ 1 w 1793"/>
                <a:gd name="T41" fmla="*/ 1 h 401"/>
                <a:gd name="T42" fmla="*/ 1 w 1793"/>
                <a:gd name="T43" fmla="*/ 1 h 40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93"/>
                <a:gd name="T67" fmla="*/ 0 h 401"/>
                <a:gd name="T68" fmla="*/ 1793 w 1793"/>
                <a:gd name="T69" fmla="*/ 401 h 40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93" h="401">
                  <a:moveTo>
                    <a:pt x="89" y="401"/>
                  </a:moveTo>
                  <a:lnTo>
                    <a:pt x="437" y="331"/>
                  </a:lnTo>
                  <a:lnTo>
                    <a:pt x="857" y="295"/>
                  </a:lnTo>
                  <a:lnTo>
                    <a:pt x="1222" y="285"/>
                  </a:lnTo>
                  <a:lnTo>
                    <a:pt x="1517" y="312"/>
                  </a:lnTo>
                  <a:lnTo>
                    <a:pt x="1604" y="401"/>
                  </a:lnTo>
                  <a:lnTo>
                    <a:pt x="1713" y="365"/>
                  </a:lnTo>
                  <a:lnTo>
                    <a:pt x="1793" y="295"/>
                  </a:lnTo>
                  <a:lnTo>
                    <a:pt x="1793" y="143"/>
                  </a:lnTo>
                  <a:lnTo>
                    <a:pt x="1720" y="107"/>
                  </a:lnTo>
                  <a:lnTo>
                    <a:pt x="1570" y="133"/>
                  </a:lnTo>
                  <a:lnTo>
                    <a:pt x="1399" y="89"/>
                  </a:lnTo>
                  <a:lnTo>
                    <a:pt x="1017" y="80"/>
                  </a:lnTo>
                  <a:lnTo>
                    <a:pt x="616" y="99"/>
                  </a:lnTo>
                  <a:lnTo>
                    <a:pt x="526" y="63"/>
                  </a:lnTo>
                  <a:lnTo>
                    <a:pt x="374" y="27"/>
                  </a:lnTo>
                  <a:lnTo>
                    <a:pt x="116" y="0"/>
                  </a:lnTo>
                  <a:lnTo>
                    <a:pt x="36" y="89"/>
                  </a:lnTo>
                  <a:lnTo>
                    <a:pt x="0" y="169"/>
                  </a:lnTo>
                  <a:lnTo>
                    <a:pt x="26" y="268"/>
                  </a:lnTo>
                  <a:lnTo>
                    <a:pt x="89" y="401"/>
                  </a:lnTo>
                  <a:close/>
                </a:path>
              </a:pathLst>
            </a:custGeom>
            <a:solidFill>
              <a:srgbClr val="FFC2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-1804" y="1517"/>
              <a:ext cx="401" cy="282"/>
            </a:xfrm>
            <a:custGeom>
              <a:avLst/>
              <a:gdLst>
                <a:gd name="T0" fmla="*/ 0 w 803"/>
                <a:gd name="T1" fmla="*/ 1 h 562"/>
                <a:gd name="T2" fmla="*/ 0 w 803"/>
                <a:gd name="T3" fmla="*/ 1 h 562"/>
                <a:gd name="T4" fmla="*/ 0 w 803"/>
                <a:gd name="T5" fmla="*/ 1 h 562"/>
                <a:gd name="T6" fmla="*/ 0 w 803"/>
                <a:gd name="T7" fmla="*/ 1 h 562"/>
                <a:gd name="T8" fmla="*/ 0 w 803"/>
                <a:gd name="T9" fmla="*/ 1 h 562"/>
                <a:gd name="T10" fmla="*/ 0 w 803"/>
                <a:gd name="T11" fmla="*/ 1 h 562"/>
                <a:gd name="T12" fmla="*/ 0 w 803"/>
                <a:gd name="T13" fmla="*/ 1 h 562"/>
                <a:gd name="T14" fmla="*/ 0 w 803"/>
                <a:gd name="T15" fmla="*/ 1 h 562"/>
                <a:gd name="T16" fmla="*/ 0 w 803"/>
                <a:gd name="T17" fmla="*/ 1 h 562"/>
                <a:gd name="T18" fmla="*/ 0 w 803"/>
                <a:gd name="T19" fmla="*/ 0 h 562"/>
                <a:gd name="T20" fmla="*/ 0 w 803"/>
                <a:gd name="T21" fmla="*/ 1 h 562"/>
                <a:gd name="T22" fmla="*/ 0 w 803"/>
                <a:gd name="T23" fmla="*/ 1 h 562"/>
                <a:gd name="T24" fmla="*/ 0 w 803"/>
                <a:gd name="T25" fmla="*/ 1 h 562"/>
                <a:gd name="T26" fmla="*/ 0 w 803"/>
                <a:gd name="T27" fmla="*/ 1 h 562"/>
                <a:gd name="T28" fmla="*/ 0 w 803"/>
                <a:gd name="T29" fmla="*/ 1 h 562"/>
                <a:gd name="T30" fmla="*/ 0 w 803"/>
                <a:gd name="T31" fmla="*/ 1 h 562"/>
                <a:gd name="T32" fmla="*/ 0 w 803"/>
                <a:gd name="T33" fmla="*/ 1 h 562"/>
                <a:gd name="T34" fmla="*/ 0 w 803"/>
                <a:gd name="T35" fmla="*/ 1 h 562"/>
                <a:gd name="T36" fmla="*/ 0 w 803"/>
                <a:gd name="T37" fmla="*/ 1 h 562"/>
                <a:gd name="T38" fmla="*/ 0 w 803"/>
                <a:gd name="T39" fmla="*/ 1 h 562"/>
                <a:gd name="T40" fmla="*/ 0 w 803"/>
                <a:gd name="T41" fmla="*/ 1 h 5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03"/>
                <a:gd name="T64" fmla="*/ 0 h 562"/>
                <a:gd name="T65" fmla="*/ 803 w 803"/>
                <a:gd name="T66" fmla="*/ 562 h 5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03" h="562">
                  <a:moveTo>
                    <a:pt x="54" y="169"/>
                  </a:moveTo>
                  <a:lnTo>
                    <a:pt x="0" y="258"/>
                  </a:lnTo>
                  <a:lnTo>
                    <a:pt x="71" y="330"/>
                  </a:lnTo>
                  <a:lnTo>
                    <a:pt x="143" y="463"/>
                  </a:lnTo>
                  <a:lnTo>
                    <a:pt x="348" y="562"/>
                  </a:lnTo>
                  <a:lnTo>
                    <a:pt x="517" y="543"/>
                  </a:lnTo>
                  <a:lnTo>
                    <a:pt x="696" y="456"/>
                  </a:lnTo>
                  <a:lnTo>
                    <a:pt x="766" y="304"/>
                  </a:lnTo>
                  <a:lnTo>
                    <a:pt x="803" y="106"/>
                  </a:lnTo>
                  <a:lnTo>
                    <a:pt x="766" y="0"/>
                  </a:lnTo>
                  <a:lnTo>
                    <a:pt x="607" y="9"/>
                  </a:lnTo>
                  <a:lnTo>
                    <a:pt x="481" y="36"/>
                  </a:lnTo>
                  <a:lnTo>
                    <a:pt x="544" y="116"/>
                  </a:lnTo>
                  <a:lnTo>
                    <a:pt x="554" y="205"/>
                  </a:lnTo>
                  <a:lnTo>
                    <a:pt x="498" y="311"/>
                  </a:lnTo>
                  <a:lnTo>
                    <a:pt x="401" y="367"/>
                  </a:lnTo>
                  <a:lnTo>
                    <a:pt x="329" y="268"/>
                  </a:lnTo>
                  <a:lnTo>
                    <a:pt x="240" y="249"/>
                  </a:lnTo>
                  <a:lnTo>
                    <a:pt x="124" y="249"/>
                  </a:lnTo>
                  <a:lnTo>
                    <a:pt x="54" y="169"/>
                  </a:lnTo>
                  <a:close/>
                </a:path>
              </a:pathLst>
            </a:custGeom>
            <a:solidFill>
              <a:srgbClr val="FFD9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-2509" y="1112"/>
              <a:ext cx="312" cy="485"/>
            </a:xfrm>
            <a:custGeom>
              <a:avLst/>
              <a:gdLst>
                <a:gd name="T0" fmla="*/ 1 w 624"/>
                <a:gd name="T1" fmla="*/ 0 h 971"/>
                <a:gd name="T2" fmla="*/ 1 w 624"/>
                <a:gd name="T3" fmla="*/ 0 h 971"/>
                <a:gd name="T4" fmla="*/ 0 w 624"/>
                <a:gd name="T5" fmla="*/ 0 h 971"/>
                <a:gd name="T6" fmla="*/ 1 w 624"/>
                <a:gd name="T7" fmla="*/ 0 h 971"/>
                <a:gd name="T8" fmla="*/ 1 w 624"/>
                <a:gd name="T9" fmla="*/ 0 h 971"/>
                <a:gd name="T10" fmla="*/ 1 w 624"/>
                <a:gd name="T11" fmla="*/ 0 h 971"/>
                <a:gd name="T12" fmla="*/ 1 w 624"/>
                <a:gd name="T13" fmla="*/ 0 h 971"/>
                <a:gd name="T14" fmla="*/ 1 w 624"/>
                <a:gd name="T15" fmla="*/ 0 h 971"/>
                <a:gd name="T16" fmla="*/ 1 w 624"/>
                <a:gd name="T17" fmla="*/ 0 h 971"/>
                <a:gd name="T18" fmla="*/ 1 w 624"/>
                <a:gd name="T19" fmla="*/ 0 h 971"/>
                <a:gd name="T20" fmla="*/ 1 w 624"/>
                <a:gd name="T21" fmla="*/ 0 h 971"/>
                <a:gd name="T22" fmla="*/ 1 w 624"/>
                <a:gd name="T23" fmla="*/ 0 h 971"/>
                <a:gd name="T24" fmla="*/ 1 w 624"/>
                <a:gd name="T25" fmla="*/ 0 h 971"/>
                <a:gd name="T26" fmla="*/ 1 w 624"/>
                <a:gd name="T27" fmla="*/ 0 h 9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24"/>
                <a:gd name="T43" fmla="*/ 0 h 971"/>
                <a:gd name="T44" fmla="*/ 624 w 624"/>
                <a:gd name="T45" fmla="*/ 971 h 97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24" h="971">
                  <a:moveTo>
                    <a:pt x="366" y="945"/>
                  </a:moveTo>
                  <a:lnTo>
                    <a:pt x="143" y="713"/>
                  </a:lnTo>
                  <a:lnTo>
                    <a:pt x="0" y="357"/>
                  </a:lnTo>
                  <a:lnTo>
                    <a:pt x="71" y="143"/>
                  </a:lnTo>
                  <a:lnTo>
                    <a:pt x="223" y="0"/>
                  </a:lnTo>
                  <a:lnTo>
                    <a:pt x="419" y="34"/>
                  </a:lnTo>
                  <a:lnTo>
                    <a:pt x="527" y="186"/>
                  </a:lnTo>
                  <a:lnTo>
                    <a:pt x="624" y="365"/>
                  </a:lnTo>
                  <a:lnTo>
                    <a:pt x="597" y="437"/>
                  </a:lnTo>
                  <a:lnTo>
                    <a:pt x="527" y="553"/>
                  </a:lnTo>
                  <a:lnTo>
                    <a:pt x="445" y="696"/>
                  </a:lnTo>
                  <a:lnTo>
                    <a:pt x="438" y="971"/>
                  </a:lnTo>
                  <a:lnTo>
                    <a:pt x="366" y="945"/>
                  </a:lnTo>
                  <a:close/>
                </a:path>
              </a:pathLst>
            </a:custGeom>
            <a:solidFill>
              <a:srgbClr val="FFD9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3" name="Freeform 26"/>
            <p:cNvSpPr>
              <a:spLocks/>
            </p:cNvSpPr>
            <p:nvPr/>
          </p:nvSpPr>
          <p:spPr bwMode="auto">
            <a:xfrm>
              <a:off x="-1859" y="1098"/>
              <a:ext cx="197" cy="308"/>
            </a:xfrm>
            <a:custGeom>
              <a:avLst/>
              <a:gdLst>
                <a:gd name="T0" fmla="*/ 1 w 393"/>
                <a:gd name="T1" fmla="*/ 1 h 616"/>
                <a:gd name="T2" fmla="*/ 1 w 393"/>
                <a:gd name="T3" fmla="*/ 1 h 616"/>
                <a:gd name="T4" fmla="*/ 0 w 393"/>
                <a:gd name="T5" fmla="*/ 1 h 616"/>
                <a:gd name="T6" fmla="*/ 1 w 393"/>
                <a:gd name="T7" fmla="*/ 1 h 616"/>
                <a:gd name="T8" fmla="*/ 1 w 393"/>
                <a:gd name="T9" fmla="*/ 1 h 616"/>
                <a:gd name="T10" fmla="*/ 1 w 393"/>
                <a:gd name="T11" fmla="*/ 1 h 616"/>
                <a:gd name="T12" fmla="*/ 1 w 393"/>
                <a:gd name="T13" fmla="*/ 1 h 616"/>
                <a:gd name="T14" fmla="*/ 1 w 393"/>
                <a:gd name="T15" fmla="*/ 1 h 616"/>
                <a:gd name="T16" fmla="*/ 1 w 393"/>
                <a:gd name="T17" fmla="*/ 1 h 616"/>
                <a:gd name="T18" fmla="*/ 1 w 393"/>
                <a:gd name="T19" fmla="*/ 1 h 616"/>
                <a:gd name="T20" fmla="*/ 1 w 393"/>
                <a:gd name="T21" fmla="*/ 0 h 616"/>
                <a:gd name="T22" fmla="*/ 1 w 393"/>
                <a:gd name="T23" fmla="*/ 1 h 616"/>
                <a:gd name="T24" fmla="*/ 1 w 393"/>
                <a:gd name="T25" fmla="*/ 1 h 6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3"/>
                <a:gd name="T40" fmla="*/ 0 h 616"/>
                <a:gd name="T41" fmla="*/ 393 w 393"/>
                <a:gd name="T42" fmla="*/ 616 h 6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3" h="616">
                  <a:moveTo>
                    <a:pt x="152" y="44"/>
                  </a:moveTo>
                  <a:lnTo>
                    <a:pt x="116" y="259"/>
                  </a:lnTo>
                  <a:lnTo>
                    <a:pt x="0" y="419"/>
                  </a:lnTo>
                  <a:lnTo>
                    <a:pt x="19" y="527"/>
                  </a:lnTo>
                  <a:lnTo>
                    <a:pt x="116" y="616"/>
                  </a:lnTo>
                  <a:lnTo>
                    <a:pt x="198" y="535"/>
                  </a:lnTo>
                  <a:lnTo>
                    <a:pt x="241" y="392"/>
                  </a:lnTo>
                  <a:lnTo>
                    <a:pt x="393" y="508"/>
                  </a:lnTo>
                  <a:lnTo>
                    <a:pt x="357" y="322"/>
                  </a:lnTo>
                  <a:lnTo>
                    <a:pt x="304" y="223"/>
                  </a:lnTo>
                  <a:lnTo>
                    <a:pt x="331" y="0"/>
                  </a:lnTo>
                  <a:lnTo>
                    <a:pt x="152" y="44"/>
                  </a:lnTo>
                  <a:close/>
                </a:path>
              </a:pathLst>
            </a:custGeom>
            <a:solidFill>
              <a:srgbClr val="F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4" name="Freeform 27"/>
            <p:cNvSpPr>
              <a:spLocks/>
            </p:cNvSpPr>
            <p:nvPr/>
          </p:nvSpPr>
          <p:spPr bwMode="auto">
            <a:xfrm>
              <a:off x="-1103" y="1097"/>
              <a:ext cx="163" cy="360"/>
            </a:xfrm>
            <a:custGeom>
              <a:avLst/>
              <a:gdLst>
                <a:gd name="T0" fmla="*/ 1 w 325"/>
                <a:gd name="T1" fmla="*/ 1 h 718"/>
                <a:gd name="T2" fmla="*/ 1 w 325"/>
                <a:gd name="T3" fmla="*/ 1 h 718"/>
                <a:gd name="T4" fmla="*/ 1 w 325"/>
                <a:gd name="T5" fmla="*/ 1 h 718"/>
                <a:gd name="T6" fmla="*/ 1 w 325"/>
                <a:gd name="T7" fmla="*/ 1 h 718"/>
                <a:gd name="T8" fmla="*/ 0 w 325"/>
                <a:gd name="T9" fmla="*/ 1 h 718"/>
                <a:gd name="T10" fmla="*/ 1 w 325"/>
                <a:gd name="T11" fmla="*/ 1 h 718"/>
                <a:gd name="T12" fmla="*/ 1 w 325"/>
                <a:gd name="T13" fmla="*/ 1 h 718"/>
                <a:gd name="T14" fmla="*/ 1 w 325"/>
                <a:gd name="T15" fmla="*/ 1 h 718"/>
                <a:gd name="T16" fmla="*/ 1 w 325"/>
                <a:gd name="T17" fmla="*/ 0 h 718"/>
                <a:gd name="T18" fmla="*/ 1 w 325"/>
                <a:gd name="T19" fmla="*/ 1 h 718"/>
                <a:gd name="T20" fmla="*/ 1 w 325"/>
                <a:gd name="T21" fmla="*/ 1 h 7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5"/>
                <a:gd name="T34" fmla="*/ 0 h 718"/>
                <a:gd name="T35" fmla="*/ 325 w 325"/>
                <a:gd name="T36" fmla="*/ 718 h 71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5" h="718">
                  <a:moveTo>
                    <a:pt x="248" y="102"/>
                  </a:moveTo>
                  <a:lnTo>
                    <a:pt x="206" y="231"/>
                  </a:lnTo>
                  <a:lnTo>
                    <a:pt x="171" y="349"/>
                  </a:lnTo>
                  <a:lnTo>
                    <a:pt x="137" y="479"/>
                  </a:lnTo>
                  <a:lnTo>
                    <a:pt x="0" y="718"/>
                  </a:lnTo>
                  <a:lnTo>
                    <a:pt x="128" y="606"/>
                  </a:lnTo>
                  <a:lnTo>
                    <a:pt x="282" y="410"/>
                  </a:lnTo>
                  <a:lnTo>
                    <a:pt x="316" y="205"/>
                  </a:lnTo>
                  <a:lnTo>
                    <a:pt x="325" y="0"/>
                  </a:lnTo>
                  <a:lnTo>
                    <a:pt x="248" y="102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5" name="Freeform 28"/>
            <p:cNvSpPr>
              <a:spLocks/>
            </p:cNvSpPr>
            <p:nvPr/>
          </p:nvSpPr>
          <p:spPr bwMode="auto">
            <a:xfrm>
              <a:off x="-1571" y="1575"/>
              <a:ext cx="1319" cy="534"/>
            </a:xfrm>
            <a:custGeom>
              <a:avLst/>
              <a:gdLst>
                <a:gd name="T0" fmla="*/ 0 w 2637"/>
                <a:gd name="T1" fmla="*/ 1 h 1068"/>
                <a:gd name="T2" fmla="*/ 1 w 2637"/>
                <a:gd name="T3" fmla="*/ 1 h 1068"/>
                <a:gd name="T4" fmla="*/ 1 w 2637"/>
                <a:gd name="T5" fmla="*/ 1 h 1068"/>
                <a:gd name="T6" fmla="*/ 1 w 2637"/>
                <a:gd name="T7" fmla="*/ 1 h 1068"/>
                <a:gd name="T8" fmla="*/ 1 w 2637"/>
                <a:gd name="T9" fmla="*/ 1 h 1068"/>
                <a:gd name="T10" fmla="*/ 1 w 2637"/>
                <a:gd name="T11" fmla="*/ 1 h 1068"/>
                <a:gd name="T12" fmla="*/ 1 w 2637"/>
                <a:gd name="T13" fmla="*/ 1 h 1068"/>
                <a:gd name="T14" fmla="*/ 1 w 2637"/>
                <a:gd name="T15" fmla="*/ 1 h 1068"/>
                <a:gd name="T16" fmla="*/ 1 w 2637"/>
                <a:gd name="T17" fmla="*/ 1 h 1068"/>
                <a:gd name="T18" fmla="*/ 1 w 2637"/>
                <a:gd name="T19" fmla="*/ 1 h 1068"/>
                <a:gd name="T20" fmla="*/ 1 w 2637"/>
                <a:gd name="T21" fmla="*/ 1 h 1068"/>
                <a:gd name="T22" fmla="*/ 1 w 2637"/>
                <a:gd name="T23" fmla="*/ 1 h 1068"/>
                <a:gd name="T24" fmla="*/ 1 w 2637"/>
                <a:gd name="T25" fmla="*/ 1 h 1068"/>
                <a:gd name="T26" fmla="*/ 1 w 2637"/>
                <a:gd name="T27" fmla="*/ 1 h 1068"/>
                <a:gd name="T28" fmla="*/ 1 w 2637"/>
                <a:gd name="T29" fmla="*/ 1 h 1068"/>
                <a:gd name="T30" fmla="*/ 1 w 2637"/>
                <a:gd name="T31" fmla="*/ 1 h 1068"/>
                <a:gd name="T32" fmla="*/ 1 w 2637"/>
                <a:gd name="T33" fmla="*/ 1 h 1068"/>
                <a:gd name="T34" fmla="*/ 1 w 2637"/>
                <a:gd name="T35" fmla="*/ 1 h 1068"/>
                <a:gd name="T36" fmla="*/ 1 w 2637"/>
                <a:gd name="T37" fmla="*/ 1 h 1068"/>
                <a:gd name="T38" fmla="*/ 1 w 2637"/>
                <a:gd name="T39" fmla="*/ 1 h 1068"/>
                <a:gd name="T40" fmla="*/ 1 w 2637"/>
                <a:gd name="T41" fmla="*/ 1 h 1068"/>
                <a:gd name="T42" fmla="*/ 1 w 2637"/>
                <a:gd name="T43" fmla="*/ 1 h 1068"/>
                <a:gd name="T44" fmla="*/ 1 w 2637"/>
                <a:gd name="T45" fmla="*/ 1 h 1068"/>
                <a:gd name="T46" fmla="*/ 1 w 2637"/>
                <a:gd name="T47" fmla="*/ 1 h 1068"/>
                <a:gd name="T48" fmla="*/ 1 w 2637"/>
                <a:gd name="T49" fmla="*/ 1 h 1068"/>
                <a:gd name="T50" fmla="*/ 1 w 2637"/>
                <a:gd name="T51" fmla="*/ 1 h 1068"/>
                <a:gd name="T52" fmla="*/ 1 w 2637"/>
                <a:gd name="T53" fmla="*/ 0 h 1068"/>
                <a:gd name="T54" fmla="*/ 0 w 2637"/>
                <a:gd name="T55" fmla="*/ 1 h 1068"/>
                <a:gd name="T56" fmla="*/ 0 w 2637"/>
                <a:gd name="T57" fmla="*/ 1 h 10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637"/>
                <a:gd name="T88" fmla="*/ 0 h 1068"/>
                <a:gd name="T89" fmla="*/ 2637 w 2637"/>
                <a:gd name="T90" fmla="*/ 1068 h 106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637" h="1068">
                  <a:moveTo>
                    <a:pt x="0" y="146"/>
                  </a:moveTo>
                  <a:lnTo>
                    <a:pt x="272" y="281"/>
                  </a:lnTo>
                  <a:lnTo>
                    <a:pt x="605" y="418"/>
                  </a:lnTo>
                  <a:lnTo>
                    <a:pt x="983" y="524"/>
                  </a:lnTo>
                  <a:lnTo>
                    <a:pt x="1162" y="566"/>
                  </a:lnTo>
                  <a:lnTo>
                    <a:pt x="1321" y="640"/>
                  </a:lnTo>
                  <a:lnTo>
                    <a:pt x="1578" y="743"/>
                  </a:lnTo>
                  <a:lnTo>
                    <a:pt x="1732" y="811"/>
                  </a:lnTo>
                  <a:lnTo>
                    <a:pt x="1934" y="842"/>
                  </a:lnTo>
                  <a:lnTo>
                    <a:pt x="2099" y="1007"/>
                  </a:lnTo>
                  <a:lnTo>
                    <a:pt x="2251" y="1068"/>
                  </a:lnTo>
                  <a:lnTo>
                    <a:pt x="2338" y="1026"/>
                  </a:lnTo>
                  <a:lnTo>
                    <a:pt x="2333" y="914"/>
                  </a:lnTo>
                  <a:lnTo>
                    <a:pt x="2369" y="883"/>
                  </a:lnTo>
                  <a:lnTo>
                    <a:pt x="2445" y="904"/>
                  </a:lnTo>
                  <a:lnTo>
                    <a:pt x="2565" y="923"/>
                  </a:lnTo>
                  <a:lnTo>
                    <a:pt x="2637" y="842"/>
                  </a:lnTo>
                  <a:lnTo>
                    <a:pt x="2557" y="678"/>
                  </a:lnTo>
                  <a:lnTo>
                    <a:pt x="2430" y="587"/>
                  </a:lnTo>
                  <a:lnTo>
                    <a:pt x="2612" y="536"/>
                  </a:lnTo>
                  <a:lnTo>
                    <a:pt x="2572" y="433"/>
                  </a:lnTo>
                  <a:lnTo>
                    <a:pt x="2270" y="315"/>
                  </a:lnTo>
                  <a:lnTo>
                    <a:pt x="1987" y="212"/>
                  </a:lnTo>
                  <a:lnTo>
                    <a:pt x="1568" y="188"/>
                  </a:lnTo>
                  <a:lnTo>
                    <a:pt x="1049" y="85"/>
                  </a:lnTo>
                  <a:lnTo>
                    <a:pt x="399" y="22"/>
                  </a:lnTo>
                  <a:lnTo>
                    <a:pt x="23" y="0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D3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6" name="Freeform 29"/>
            <p:cNvSpPr>
              <a:spLocks/>
            </p:cNvSpPr>
            <p:nvPr/>
          </p:nvSpPr>
          <p:spPr bwMode="auto">
            <a:xfrm>
              <a:off x="-1491" y="1643"/>
              <a:ext cx="1103" cy="248"/>
            </a:xfrm>
            <a:custGeom>
              <a:avLst/>
              <a:gdLst>
                <a:gd name="T0" fmla="*/ 0 w 2205"/>
                <a:gd name="T1" fmla="*/ 0 h 496"/>
                <a:gd name="T2" fmla="*/ 1 w 2205"/>
                <a:gd name="T3" fmla="*/ 1 h 496"/>
                <a:gd name="T4" fmla="*/ 1 w 2205"/>
                <a:gd name="T5" fmla="*/ 1 h 496"/>
                <a:gd name="T6" fmla="*/ 1 w 2205"/>
                <a:gd name="T7" fmla="*/ 1 h 496"/>
                <a:gd name="T8" fmla="*/ 1 w 2205"/>
                <a:gd name="T9" fmla="*/ 1 h 496"/>
                <a:gd name="T10" fmla="*/ 1 w 2205"/>
                <a:gd name="T11" fmla="*/ 1 h 496"/>
                <a:gd name="T12" fmla="*/ 1 w 2205"/>
                <a:gd name="T13" fmla="*/ 1 h 496"/>
                <a:gd name="T14" fmla="*/ 1 w 2205"/>
                <a:gd name="T15" fmla="*/ 1 h 496"/>
                <a:gd name="T16" fmla="*/ 1 w 2205"/>
                <a:gd name="T17" fmla="*/ 1 h 496"/>
                <a:gd name="T18" fmla="*/ 1 w 2205"/>
                <a:gd name="T19" fmla="*/ 1 h 496"/>
                <a:gd name="T20" fmla="*/ 1 w 2205"/>
                <a:gd name="T21" fmla="*/ 1 h 496"/>
                <a:gd name="T22" fmla="*/ 1 w 2205"/>
                <a:gd name="T23" fmla="*/ 1 h 496"/>
                <a:gd name="T24" fmla="*/ 1 w 2205"/>
                <a:gd name="T25" fmla="*/ 1 h 496"/>
                <a:gd name="T26" fmla="*/ 0 w 2205"/>
                <a:gd name="T27" fmla="*/ 0 h 496"/>
                <a:gd name="T28" fmla="*/ 0 w 2205"/>
                <a:gd name="T29" fmla="*/ 0 h 49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05"/>
                <a:gd name="T46" fmla="*/ 0 h 496"/>
                <a:gd name="T47" fmla="*/ 2205 w 2205"/>
                <a:gd name="T48" fmla="*/ 496 h 49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05" h="496">
                  <a:moveTo>
                    <a:pt x="0" y="0"/>
                  </a:moveTo>
                  <a:lnTo>
                    <a:pt x="488" y="41"/>
                  </a:lnTo>
                  <a:lnTo>
                    <a:pt x="960" y="125"/>
                  </a:lnTo>
                  <a:lnTo>
                    <a:pt x="1338" y="201"/>
                  </a:lnTo>
                  <a:lnTo>
                    <a:pt x="1650" y="260"/>
                  </a:lnTo>
                  <a:lnTo>
                    <a:pt x="2205" y="471"/>
                  </a:lnTo>
                  <a:lnTo>
                    <a:pt x="2004" y="488"/>
                  </a:lnTo>
                  <a:lnTo>
                    <a:pt x="1785" y="496"/>
                  </a:lnTo>
                  <a:lnTo>
                    <a:pt x="1557" y="403"/>
                  </a:lnTo>
                  <a:lnTo>
                    <a:pt x="1213" y="311"/>
                  </a:lnTo>
                  <a:lnTo>
                    <a:pt x="977" y="268"/>
                  </a:lnTo>
                  <a:lnTo>
                    <a:pt x="775" y="209"/>
                  </a:lnTo>
                  <a:lnTo>
                    <a:pt x="454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>
              <a:off x="-1771" y="835"/>
              <a:ext cx="186" cy="210"/>
            </a:xfrm>
            <a:custGeom>
              <a:avLst/>
              <a:gdLst>
                <a:gd name="T0" fmla="*/ 0 w 372"/>
                <a:gd name="T1" fmla="*/ 1 h 420"/>
                <a:gd name="T2" fmla="*/ 1 w 372"/>
                <a:gd name="T3" fmla="*/ 1 h 420"/>
                <a:gd name="T4" fmla="*/ 1 w 372"/>
                <a:gd name="T5" fmla="*/ 1 h 420"/>
                <a:gd name="T6" fmla="*/ 1 w 372"/>
                <a:gd name="T7" fmla="*/ 1 h 420"/>
                <a:gd name="T8" fmla="*/ 1 w 372"/>
                <a:gd name="T9" fmla="*/ 0 h 420"/>
                <a:gd name="T10" fmla="*/ 1 w 372"/>
                <a:gd name="T11" fmla="*/ 0 h 420"/>
                <a:gd name="T12" fmla="*/ 1 w 372"/>
                <a:gd name="T13" fmla="*/ 0 h 420"/>
                <a:gd name="T14" fmla="*/ 1 w 372"/>
                <a:gd name="T15" fmla="*/ 1 h 420"/>
                <a:gd name="T16" fmla="*/ 1 w 372"/>
                <a:gd name="T17" fmla="*/ 1 h 420"/>
                <a:gd name="T18" fmla="*/ 1 w 372"/>
                <a:gd name="T19" fmla="*/ 1 h 420"/>
                <a:gd name="T20" fmla="*/ 1 w 372"/>
                <a:gd name="T21" fmla="*/ 1 h 420"/>
                <a:gd name="T22" fmla="*/ 1 w 372"/>
                <a:gd name="T23" fmla="*/ 1 h 420"/>
                <a:gd name="T24" fmla="*/ 1 w 372"/>
                <a:gd name="T25" fmla="*/ 1 h 420"/>
                <a:gd name="T26" fmla="*/ 1 w 372"/>
                <a:gd name="T27" fmla="*/ 1 h 420"/>
                <a:gd name="T28" fmla="*/ 1 w 372"/>
                <a:gd name="T29" fmla="*/ 1 h 420"/>
                <a:gd name="T30" fmla="*/ 1 w 372"/>
                <a:gd name="T31" fmla="*/ 1 h 420"/>
                <a:gd name="T32" fmla="*/ 1 w 372"/>
                <a:gd name="T33" fmla="*/ 1 h 420"/>
                <a:gd name="T34" fmla="*/ 1 w 372"/>
                <a:gd name="T35" fmla="*/ 1 h 420"/>
                <a:gd name="T36" fmla="*/ 1 w 372"/>
                <a:gd name="T37" fmla="*/ 1 h 420"/>
                <a:gd name="T38" fmla="*/ 1 w 372"/>
                <a:gd name="T39" fmla="*/ 1 h 420"/>
                <a:gd name="T40" fmla="*/ 0 w 372"/>
                <a:gd name="T41" fmla="*/ 1 h 420"/>
                <a:gd name="T42" fmla="*/ 0 w 372"/>
                <a:gd name="T43" fmla="*/ 1 h 42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72"/>
                <a:gd name="T67" fmla="*/ 0 h 420"/>
                <a:gd name="T68" fmla="*/ 372 w 372"/>
                <a:gd name="T69" fmla="*/ 420 h 42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72" h="420">
                  <a:moveTo>
                    <a:pt x="0" y="382"/>
                  </a:moveTo>
                  <a:lnTo>
                    <a:pt x="28" y="215"/>
                  </a:lnTo>
                  <a:lnTo>
                    <a:pt x="47" y="70"/>
                  </a:lnTo>
                  <a:lnTo>
                    <a:pt x="66" y="25"/>
                  </a:lnTo>
                  <a:lnTo>
                    <a:pt x="108" y="0"/>
                  </a:lnTo>
                  <a:lnTo>
                    <a:pt x="177" y="0"/>
                  </a:lnTo>
                  <a:lnTo>
                    <a:pt x="251" y="0"/>
                  </a:lnTo>
                  <a:lnTo>
                    <a:pt x="315" y="25"/>
                  </a:lnTo>
                  <a:lnTo>
                    <a:pt x="359" y="57"/>
                  </a:lnTo>
                  <a:lnTo>
                    <a:pt x="372" y="118"/>
                  </a:lnTo>
                  <a:lnTo>
                    <a:pt x="353" y="215"/>
                  </a:lnTo>
                  <a:lnTo>
                    <a:pt x="340" y="420"/>
                  </a:lnTo>
                  <a:lnTo>
                    <a:pt x="283" y="369"/>
                  </a:lnTo>
                  <a:lnTo>
                    <a:pt x="289" y="219"/>
                  </a:lnTo>
                  <a:lnTo>
                    <a:pt x="298" y="112"/>
                  </a:lnTo>
                  <a:lnTo>
                    <a:pt x="228" y="70"/>
                  </a:lnTo>
                  <a:lnTo>
                    <a:pt x="135" y="76"/>
                  </a:lnTo>
                  <a:lnTo>
                    <a:pt x="116" y="103"/>
                  </a:lnTo>
                  <a:lnTo>
                    <a:pt x="93" y="177"/>
                  </a:lnTo>
                  <a:lnTo>
                    <a:pt x="66" y="420"/>
                  </a:lnTo>
                  <a:lnTo>
                    <a:pt x="0" y="3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8" name="Freeform 31"/>
            <p:cNvSpPr>
              <a:spLocks/>
            </p:cNvSpPr>
            <p:nvPr/>
          </p:nvSpPr>
          <p:spPr bwMode="auto">
            <a:xfrm>
              <a:off x="-1940" y="910"/>
              <a:ext cx="197" cy="298"/>
            </a:xfrm>
            <a:custGeom>
              <a:avLst/>
              <a:gdLst>
                <a:gd name="T0" fmla="*/ 0 w 396"/>
                <a:gd name="T1" fmla="*/ 1 h 595"/>
                <a:gd name="T2" fmla="*/ 0 w 396"/>
                <a:gd name="T3" fmla="*/ 1 h 595"/>
                <a:gd name="T4" fmla="*/ 0 w 396"/>
                <a:gd name="T5" fmla="*/ 1 h 595"/>
                <a:gd name="T6" fmla="*/ 0 w 396"/>
                <a:gd name="T7" fmla="*/ 1 h 595"/>
                <a:gd name="T8" fmla="*/ 0 w 396"/>
                <a:gd name="T9" fmla="*/ 1 h 595"/>
                <a:gd name="T10" fmla="*/ 0 w 396"/>
                <a:gd name="T11" fmla="*/ 1 h 595"/>
                <a:gd name="T12" fmla="*/ 0 w 396"/>
                <a:gd name="T13" fmla="*/ 1 h 595"/>
                <a:gd name="T14" fmla="*/ 0 w 396"/>
                <a:gd name="T15" fmla="*/ 1 h 595"/>
                <a:gd name="T16" fmla="*/ 0 w 396"/>
                <a:gd name="T17" fmla="*/ 0 h 595"/>
                <a:gd name="T18" fmla="*/ 0 w 396"/>
                <a:gd name="T19" fmla="*/ 1 h 595"/>
                <a:gd name="T20" fmla="*/ 0 w 396"/>
                <a:gd name="T21" fmla="*/ 1 h 595"/>
                <a:gd name="T22" fmla="*/ 0 w 396"/>
                <a:gd name="T23" fmla="*/ 1 h 595"/>
                <a:gd name="T24" fmla="*/ 0 w 396"/>
                <a:gd name="T25" fmla="*/ 1 h 595"/>
                <a:gd name="T26" fmla="*/ 0 w 396"/>
                <a:gd name="T27" fmla="*/ 1 h 595"/>
                <a:gd name="T28" fmla="*/ 0 w 396"/>
                <a:gd name="T29" fmla="*/ 1 h 595"/>
                <a:gd name="T30" fmla="*/ 0 w 396"/>
                <a:gd name="T31" fmla="*/ 1 h 595"/>
                <a:gd name="T32" fmla="*/ 0 w 396"/>
                <a:gd name="T33" fmla="*/ 1 h 595"/>
                <a:gd name="T34" fmla="*/ 0 w 396"/>
                <a:gd name="T35" fmla="*/ 1 h 595"/>
                <a:gd name="T36" fmla="*/ 0 w 396"/>
                <a:gd name="T37" fmla="*/ 1 h 595"/>
                <a:gd name="T38" fmla="*/ 0 w 396"/>
                <a:gd name="T39" fmla="*/ 1 h 5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96"/>
                <a:gd name="T61" fmla="*/ 0 h 595"/>
                <a:gd name="T62" fmla="*/ 396 w 396"/>
                <a:gd name="T63" fmla="*/ 595 h 59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96" h="595">
                  <a:moveTo>
                    <a:pt x="0" y="572"/>
                  </a:moveTo>
                  <a:lnTo>
                    <a:pt x="37" y="483"/>
                  </a:lnTo>
                  <a:lnTo>
                    <a:pt x="56" y="367"/>
                  </a:lnTo>
                  <a:lnTo>
                    <a:pt x="84" y="270"/>
                  </a:lnTo>
                  <a:lnTo>
                    <a:pt x="116" y="200"/>
                  </a:lnTo>
                  <a:lnTo>
                    <a:pt x="162" y="135"/>
                  </a:lnTo>
                  <a:lnTo>
                    <a:pt x="229" y="74"/>
                  </a:lnTo>
                  <a:lnTo>
                    <a:pt x="287" y="42"/>
                  </a:lnTo>
                  <a:lnTo>
                    <a:pt x="390" y="0"/>
                  </a:lnTo>
                  <a:lnTo>
                    <a:pt x="396" y="84"/>
                  </a:lnTo>
                  <a:lnTo>
                    <a:pt x="322" y="110"/>
                  </a:lnTo>
                  <a:lnTo>
                    <a:pt x="265" y="148"/>
                  </a:lnTo>
                  <a:lnTo>
                    <a:pt x="210" y="196"/>
                  </a:lnTo>
                  <a:lnTo>
                    <a:pt x="177" y="261"/>
                  </a:lnTo>
                  <a:lnTo>
                    <a:pt x="149" y="338"/>
                  </a:lnTo>
                  <a:lnTo>
                    <a:pt x="126" y="415"/>
                  </a:lnTo>
                  <a:lnTo>
                    <a:pt x="111" y="483"/>
                  </a:lnTo>
                  <a:lnTo>
                    <a:pt x="56" y="595"/>
                  </a:lnTo>
                  <a:lnTo>
                    <a:pt x="0" y="5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9" name="Freeform 32"/>
            <p:cNvSpPr>
              <a:spLocks/>
            </p:cNvSpPr>
            <p:nvPr/>
          </p:nvSpPr>
          <p:spPr bwMode="auto">
            <a:xfrm>
              <a:off x="-1873" y="1126"/>
              <a:ext cx="111" cy="256"/>
            </a:xfrm>
            <a:custGeom>
              <a:avLst/>
              <a:gdLst>
                <a:gd name="T0" fmla="*/ 0 w 223"/>
                <a:gd name="T1" fmla="*/ 0 h 513"/>
                <a:gd name="T2" fmla="*/ 0 w 223"/>
                <a:gd name="T3" fmla="*/ 0 h 513"/>
                <a:gd name="T4" fmla="*/ 0 w 223"/>
                <a:gd name="T5" fmla="*/ 0 h 513"/>
                <a:gd name="T6" fmla="*/ 0 w 223"/>
                <a:gd name="T7" fmla="*/ 0 h 513"/>
                <a:gd name="T8" fmla="*/ 0 w 223"/>
                <a:gd name="T9" fmla="*/ 0 h 513"/>
                <a:gd name="T10" fmla="*/ 0 w 223"/>
                <a:gd name="T11" fmla="*/ 0 h 513"/>
                <a:gd name="T12" fmla="*/ 0 w 223"/>
                <a:gd name="T13" fmla="*/ 0 h 513"/>
                <a:gd name="T14" fmla="*/ 0 w 223"/>
                <a:gd name="T15" fmla="*/ 0 h 513"/>
                <a:gd name="T16" fmla="*/ 0 w 223"/>
                <a:gd name="T17" fmla="*/ 0 h 513"/>
                <a:gd name="T18" fmla="*/ 0 w 223"/>
                <a:gd name="T19" fmla="*/ 0 h 513"/>
                <a:gd name="T20" fmla="*/ 0 w 223"/>
                <a:gd name="T21" fmla="*/ 0 h 513"/>
                <a:gd name="T22" fmla="*/ 0 w 223"/>
                <a:gd name="T23" fmla="*/ 0 h 513"/>
                <a:gd name="T24" fmla="*/ 0 w 223"/>
                <a:gd name="T25" fmla="*/ 0 h 513"/>
                <a:gd name="T26" fmla="*/ 0 w 223"/>
                <a:gd name="T27" fmla="*/ 0 h 513"/>
                <a:gd name="T28" fmla="*/ 0 w 223"/>
                <a:gd name="T29" fmla="*/ 0 h 513"/>
                <a:gd name="T30" fmla="*/ 0 w 223"/>
                <a:gd name="T31" fmla="*/ 0 h 513"/>
                <a:gd name="T32" fmla="*/ 0 w 223"/>
                <a:gd name="T33" fmla="*/ 0 h 513"/>
                <a:gd name="T34" fmla="*/ 0 w 223"/>
                <a:gd name="T35" fmla="*/ 0 h 513"/>
                <a:gd name="T36" fmla="*/ 0 w 223"/>
                <a:gd name="T37" fmla="*/ 0 h 513"/>
                <a:gd name="T38" fmla="*/ 0 w 223"/>
                <a:gd name="T39" fmla="*/ 0 h 513"/>
                <a:gd name="T40" fmla="*/ 0 w 223"/>
                <a:gd name="T41" fmla="*/ 0 h 513"/>
                <a:gd name="T42" fmla="*/ 0 w 223"/>
                <a:gd name="T43" fmla="*/ 0 h 5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3"/>
                <a:gd name="T67" fmla="*/ 0 h 513"/>
                <a:gd name="T68" fmla="*/ 223 w 223"/>
                <a:gd name="T69" fmla="*/ 513 h 51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3" h="513">
                  <a:moveTo>
                    <a:pt x="158" y="32"/>
                  </a:moveTo>
                  <a:lnTo>
                    <a:pt x="139" y="125"/>
                  </a:lnTo>
                  <a:lnTo>
                    <a:pt x="111" y="199"/>
                  </a:lnTo>
                  <a:lnTo>
                    <a:pt x="69" y="260"/>
                  </a:lnTo>
                  <a:lnTo>
                    <a:pt x="19" y="321"/>
                  </a:lnTo>
                  <a:lnTo>
                    <a:pt x="0" y="378"/>
                  </a:lnTo>
                  <a:lnTo>
                    <a:pt x="4" y="418"/>
                  </a:lnTo>
                  <a:lnTo>
                    <a:pt x="27" y="456"/>
                  </a:lnTo>
                  <a:lnTo>
                    <a:pt x="65" y="494"/>
                  </a:lnTo>
                  <a:lnTo>
                    <a:pt x="107" y="513"/>
                  </a:lnTo>
                  <a:lnTo>
                    <a:pt x="126" y="498"/>
                  </a:lnTo>
                  <a:lnTo>
                    <a:pt x="94" y="469"/>
                  </a:lnTo>
                  <a:lnTo>
                    <a:pt x="69" y="433"/>
                  </a:lnTo>
                  <a:lnTo>
                    <a:pt x="65" y="395"/>
                  </a:lnTo>
                  <a:lnTo>
                    <a:pt x="75" y="359"/>
                  </a:lnTo>
                  <a:lnTo>
                    <a:pt x="107" y="311"/>
                  </a:lnTo>
                  <a:lnTo>
                    <a:pt x="149" y="260"/>
                  </a:lnTo>
                  <a:lnTo>
                    <a:pt x="181" y="182"/>
                  </a:lnTo>
                  <a:lnTo>
                    <a:pt x="200" y="117"/>
                  </a:lnTo>
                  <a:lnTo>
                    <a:pt x="223" y="0"/>
                  </a:lnTo>
                  <a:lnTo>
                    <a:pt x="158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-1717" y="1082"/>
              <a:ext cx="67" cy="270"/>
            </a:xfrm>
            <a:custGeom>
              <a:avLst/>
              <a:gdLst>
                <a:gd name="T0" fmla="*/ 1 w 133"/>
                <a:gd name="T1" fmla="*/ 1 h 540"/>
                <a:gd name="T2" fmla="*/ 1 w 133"/>
                <a:gd name="T3" fmla="*/ 1 h 540"/>
                <a:gd name="T4" fmla="*/ 1 w 133"/>
                <a:gd name="T5" fmla="*/ 1 h 540"/>
                <a:gd name="T6" fmla="*/ 0 w 133"/>
                <a:gd name="T7" fmla="*/ 1 h 540"/>
                <a:gd name="T8" fmla="*/ 1 w 133"/>
                <a:gd name="T9" fmla="*/ 1 h 540"/>
                <a:gd name="T10" fmla="*/ 1 w 133"/>
                <a:gd name="T11" fmla="*/ 1 h 540"/>
                <a:gd name="T12" fmla="*/ 1 w 133"/>
                <a:gd name="T13" fmla="*/ 1 h 540"/>
                <a:gd name="T14" fmla="*/ 1 w 133"/>
                <a:gd name="T15" fmla="*/ 1 h 540"/>
                <a:gd name="T16" fmla="*/ 1 w 133"/>
                <a:gd name="T17" fmla="*/ 1 h 540"/>
                <a:gd name="T18" fmla="*/ 1 w 133"/>
                <a:gd name="T19" fmla="*/ 1 h 540"/>
                <a:gd name="T20" fmla="*/ 1 w 133"/>
                <a:gd name="T21" fmla="*/ 1 h 540"/>
                <a:gd name="T22" fmla="*/ 1 w 133"/>
                <a:gd name="T23" fmla="*/ 1 h 540"/>
                <a:gd name="T24" fmla="*/ 1 w 133"/>
                <a:gd name="T25" fmla="*/ 0 h 540"/>
                <a:gd name="T26" fmla="*/ 1 w 133"/>
                <a:gd name="T27" fmla="*/ 1 h 540"/>
                <a:gd name="T28" fmla="*/ 1 w 133"/>
                <a:gd name="T29" fmla="*/ 1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3"/>
                <a:gd name="T46" fmla="*/ 0 h 540"/>
                <a:gd name="T47" fmla="*/ 133 w 133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3" h="540">
                  <a:moveTo>
                    <a:pt x="23" y="46"/>
                  </a:moveTo>
                  <a:lnTo>
                    <a:pt x="27" y="139"/>
                  </a:lnTo>
                  <a:lnTo>
                    <a:pt x="8" y="209"/>
                  </a:lnTo>
                  <a:lnTo>
                    <a:pt x="0" y="274"/>
                  </a:lnTo>
                  <a:lnTo>
                    <a:pt x="14" y="348"/>
                  </a:lnTo>
                  <a:lnTo>
                    <a:pt x="40" y="399"/>
                  </a:lnTo>
                  <a:lnTo>
                    <a:pt x="74" y="498"/>
                  </a:lnTo>
                  <a:lnTo>
                    <a:pt x="133" y="540"/>
                  </a:lnTo>
                  <a:lnTo>
                    <a:pt x="116" y="460"/>
                  </a:lnTo>
                  <a:lnTo>
                    <a:pt x="110" y="377"/>
                  </a:lnTo>
                  <a:lnTo>
                    <a:pt x="74" y="287"/>
                  </a:lnTo>
                  <a:lnTo>
                    <a:pt x="88" y="120"/>
                  </a:lnTo>
                  <a:lnTo>
                    <a:pt x="107" y="0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1" name="Freeform 34"/>
            <p:cNvSpPr>
              <a:spLocks/>
            </p:cNvSpPr>
            <p:nvPr/>
          </p:nvSpPr>
          <p:spPr bwMode="auto">
            <a:xfrm>
              <a:off x="-1913" y="1026"/>
              <a:ext cx="381" cy="202"/>
            </a:xfrm>
            <a:custGeom>
              <a:avLst/>
              <a:gdLst>
                <a:gd name="T0" fmla="*/ 0 w 762"/>
                <a:gd name="T1" fmla="*/ 0 h 405"/>
                <a:gd name="T2" fmla="*/ 1 w 762"/>
                <a:gd name="T3" fmla="*/ 0 h 405"/>
                <a:gd name="T4" fmla="*/ 1 w 762"/>
                <a:gd name="T5" fmla="*/ 0 h 405"/>
                <a:gd name="T6" fmla="*/ 1 w 762"/>
                <a:gd name="T7" fmla="*/ 0 h 405"/>
                <a:gd name="T8" fmla="*/ 1 w 762"/>
                <a:gd name="T9" fmla="*/ 0 h 405"/>
                <a:gd name="T10" fmla="*/ 1 w 762"/>
                <a:gd name="T11" fmla="*/ 0 h 405"/>
                <a:gd name="T12" fmla="*/ 1 w 762"/>
                <a:gd name="T13" fmla="*/ 0 h 405"/>
                <a:gd name="T14" fmla="*/ 1 w 762"/>
                <a:gd name="T15" fmla="*/ 0 h 405"/>
                <a:gd name="T16" fmla="*/ 1 w 762"/>
                <a:gd name="T17" fmla="*/ 0 h 405"/>
                <a:gd name="T18" fmla="*/ 1 w 762"/>
                <a:gd name="T19" fmla="*/ 0 h 405"/>
                <a:gd name="T20" fmla="*/ 1 w 762"/>
                <a:gd name="T21" fmla="*/ 0 h 405"/>
                <a:gd name="T22" fmla="*/ 1 w 762"/>
                <a:gd name="T23" fmla="*/ 0 h 405"/>
                <a:gd name="T24" fmla="*/ 1 w 762"/>
                <a:gd name="T25" fmla="*/ 0 h 405"/>
                <a:gd name="T26" fmla="*/ 1 w 762"/>
                <a:gd name="T27" fmla="*/ 0 h 405"/>
                <a:gd name="T28" fmla="*/ 1 w 762"/>
                <a:gd name="T29" fmla="*/ 0 h 405"/>
                <a:gd name="T30" fmla="*/ 1 w 762"/>
                <a:gd name="T31" fmla="*/ 0 h 405"/>
                <a:gd name="T32" fmla="*/ 1 w 762"/>
                <a:gd name="T33" fmla="*/ 0 h 405"/>
                <a:gd name="T34" fmla="*/ 1 w 762"/>
                <a:gd name="T35" fmla="*/ 0 h 405"/>
                <a:gd name="T36" fmla="*/ 1 w 762"/>
                <a:gd name="T37" fmla="*/ 0 h 405"/>
                <a:gd name="T38" fmla="*/ 1 w 762"/>
                <a:gd name="T39" fmla="*/ 0 h 405"/>
                <a:gd name="T40" fmla="*/ 1 w 762"/>
                <a:gd name="T41" fmla="*/ 0 h 405"/>
                <a:gd name="T42" fmla="*/ 1 w 762"/>
                <a:gd name="T43" fmla="*/ 0 h 405"/>
                <a:gd name="T44" fmla="*/ 1 w 762"/>
                <a:gd name="T45" fmla="*/ 0 h 405"/>
                <a:gd name="T46" fmla="*/ 1 w 762"/>
                <a:gd name="T47" fmla="*/ 0 h 405"/>
                <a:gd name="T48" fmla="*/ 1 w 762"/>
                <a:gd name="T49" fmla="*/ 0 h 405"/>
                <a:gd name="T50" fmla="*/ 1 w 762"/>
                <a:gd name="T51" fmla="*/ 0 h 405"/>
                <a:gd name="T52" fmla="*/ 1 w 762"/>
                <a:gd name="T53" fmla="*/ 0 h 405"/>
                <a:gd name="T54" fmla="*/ 1 w 762"/>
                <a:gd name="T55" fmla="*/ 0 h 405"/>
                <a:gd name="T56" fmla="*/ 1 w 762"/>
                <a:gd name="T57" fmla="*/ 0 h 405"/>
                <a:gd name="T58" fmla="*/ 1 w 762"/>
                <a:gd name="T59" fmla="*/ 0 h 405"/>
                <a:gd name="T60" fmla="*/ 1 w 762"/>
                <a:gd name="T61" fmla="*/ 0 h 405"/>
                <a:gd name="T62" fmla="*/ 1 w 762"/>
                <a:gd name="T63" fmla="*/ 0 h 405"/>
                <a:gd name="T64" fmla="*/ 1 w 762"/>
                <a:gd name="T65" fmla="*/ 0 h 405"/>
                <a:gd name="T66" fmla="*/ 1 w 762"/>
                <a:gd name="T67" fmla="*/ 0 h 405"/>
                <a:gd name="T68" fmla="*/ 1 w 762"/>
                <a:gd name="T69" fmla="*/ 0 h 405"/>
                <a:gd name="T70" fmla="*/ 1 w 762"/>
                <a:gd name="T71" fmla="*/ 0 h 405"/>
                <a:gd name="T72" fmla="*/ 1 w 762"/>
                <a:gd name="T73" fmla="*/ 0 h 405"/>
                <a:gd name="T74" fmla="*/ 0 w 762"/>
                <a:gd name="T75" fmla="*/ 0 h 405"/>
                <a:gd name="T76" fmla="*/ 0 w 762"/>
                <a:gd name="T77" fmla="*/ 0 h 40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62"/>
                <a:gd name="T118" fmla="*/ 0 h 405"/>
                <a:gd name="T119" fmla="*/ 762 w 762"/>
                <a:gd name="T120" fmla="*/ 405 h 40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62" h="405">
                  <a:moveTo>
                    <a:pt x="0" y="359"/>
                  </a:moveTo>
                  <a:lnTo>
                    <a:pt x="89" y="283"/>
                  </a:lnTo>
                  <a:lnTo>
                    <a:pt x="218" y="205"/>
                  </a:lnTo>
                  <a:lnTo>
                    <a:pt x="325" y="139"/>
                  </a:lnTo>
                  <a:lnTo>
                    <a:pt x="431" y="97"/>
                  </a:lnTo>
                  <a:lnTo>
                    <a:pt x="534" y="74"/>
                  </a:lnTo>
                  <a:lnTo>
                    <a:pt x="441" y="61"/>
                  </a:lnTo>
                  <a:lnTo>
                    <a:pt x="382" y="42"/>
                  </a:lnTo>
                  <a:lnTo>
                    <a:pt x="376" y="13"/>
                  </a:lnTo>
                  <a:lnTo>
                    <a:pt x="405" y="0"/>
                  </a:lnTo>
                  <a:lnTo>
                    <a:pt x="479" y="10"/>
                  </a:lnTo>
                  <a:lnTo>
                    <a:pt x="553" y="13"/>
                  </a:lnTo>
                  <a:lnTo>
                    <a:pt x="591" y="38"/>
                  </a:lnTo>
                  <a:lnTo>
                    <a:pt x="636" y="80"/>
                  </a:lnTo>
                  <a:lnTo>
                    <a:pt x="720" y="103"/>
                  </a:lnTo>
                  <a:lnTo>
                    <a:pt x="762" y="139"/>
                  </a:lnTo>
                  <a:lnTo>
                    <a:pt x="756" y="177"/>
                  </a:lnTo>
                  <a:lnTo>
                    <a:pt x="739" y="209"/>
                  </a:lnTo>
                  <a:lnTo>
                    <a:pt x="692" y="241"/>
                  </a:lnTo>
                  <a:lnTo>
                    <a:pt x="633" y="257"/>
                  </a:lnTo>
                  <a:lnTo>
                    <a:pt x="572" y="274"/>
                  </a:lnTo>
                  <a:lnTo>
                    <a:pt x="507" y="317"/>
                  </a:lnTo>
                  <a:lnTo>
                    <a:pt x="424" y="363"/>
                  </a:lnTo>
                  <a:lnTo>
                    <a:pt x="446" y="257"/>
                  </a:lnTo>
                  <a:lnTo>
                    <a:pt x="576" y="196"/>
                  </a:lnTo>
                  <a:lnTo>
                    <a:pt x="646" y="186"/>
                  </a:lnTo>
                  <a:lnTo>
                    <a:pt x="682" y="186"/>
                  </a:lnTo>
                  <a:lnTo>
                    <a:pt x="707" y="139"/>
                  </a:lnTo>
                  <a:lnTo>
                    <a:pt x="598" y="125"/>
                  </a:lnTo>
                  <a:lnTo>
                    <a:pt x="520" y="144"/>
                  </a:lnTo>
                  <a:lnTo>
                    <a:pt x="479" y="164"/>
                  </a:lnTo>
                  <a:lnTo>
                    <a:pt x="376" y="190"/>
                  </a:lnTo>
                  <a:lnTo>
                    <a:pt x="283" y="241"/>
                  </a:lnTo>
                  <a:lnTo>
                    <a:pt x="190" y="298"/>
                  </a:lnTo>
                  <a:lnTo>
                    <a:pt x="131" y="344"/>
                  </a:lnTo>
                  <a:lnTo>
                    <a:pt x="79" y="373"/>
                  </a:lnTo>
                  <a:lnTo>
                    <a:pt x="47" y="405"/>
                  </a:lnTo>
                  <a:lnTo>
                    <a:pt x="0" y="3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-2175" y="1519"/>
              <a:ext cx="664" cy="70"/>
            </a:xfrm>
            <a:custGeom>
              <a:avLst/>
              <a:gdLst>
                <a:gd name="T0" fmla="*/ 0 w 1329"/>
                <a:gd name="T1" fmla="*/ 0 h 139"/>
                <a:gd name="T2" fmla="*/ 0 w 1329"/>
                <a:gd name="T3" fmla="*/ 1 h 139"/>
                <a:gd name="T4" fmla="*/ 0 w 1329"/>
                <a:gd name="T5" fmla="*/ 1 h 139"/>
                <a:gd name="T6" fmla="*/ 0 w 1329"/>
                <a:gd name="T7" fmla="*/ 1 h 139"/>
                <a:gd name="T8" fmla="*/ 0 w 1329"/>
                <a:gd name="T9" fmla="*/ 0 h 139"/>
                <a:gd name="T10" fmla="*/ 0 w 1329"/>
                <a:gd name="T11" fmla="*/ 1 h 139"/>
                <a:gd name="T12" fmla="*/ 0 w 1329"/>
                <a:gd name="T13" fmla="*/ 1 h 139"/>
                <a:gd name="T14" fmla="*/ 0 w 1329"/>
                <a:gd name="T15" fmla="*/ 1 h 139"/>
                <a:gd name="T16" fmla="*/ 0 w 1329"/>
                <a:gd name="T17" fmla="*/ 1 h 139"/>
                <a:gd name="T18" fmla="*/ 0 w 1329"/>
                <a:gd name="T19" fmla="*/ 1 h 139"/>
                <a:gd name="T20" fmla="*/ 0 w 1329"/>
                <a:gd name="T21" fmla="*/ 1 h 139"/>
                <a:gd name="T22" fmla="*/ 0 w 1329"/>
                <a:gd name="T23" fmla="*/ 1 h 139"/>
                <a:gd name="T24" fmla="*/ 0 w 1329"/>
                <a:gd name="T25" fmla="*/ 1 h 139"/>
                <a:gd name="T26" fmla="*/ 0 w 1329"/>
                <a:gd name="T27" fmla="*/ 1 h 139"/>
                <a:gd name="T28" fmla="*/ 0 w 1329"/>
                <a:gd name="T29" fmla="*/ 1 h 139"/>
                <a:gd name="T30" fmla="*/ 0 w 1329"/>
                <a:gd name="T31" fmla="*/ 1 h 139"/>
                <a:gd name="T32" fmla="*/ 0 w 1329"/>
                <a:gd name="T33" fmla="*/ 1 h 139"/>
                <a:gd name="T34" fmla="*/ 0 w 1329"/>
                <a:gd name="T35" fmla="*/ 1 h 139"/>
                <a:gd name="T36" fmla="*/ 0 w 1329"/>
                <a:gd name="T37" fmla="*/ 1 h 139"/>
                <a:gd name="T38" fmla="*/ 0 w 1329"/>
                <a:gd name="T39" fmla="*/ 1 h 139"/>
                <a:gd name="T40" fmla="*/ 0 w 1329"/>
                <a:gd name="T41" fmla="*/ 1 h 139"/>
                <a:gd name="T42" fmla="*/ 0 w 1329"/>
                <a:gd name="T43" fmla="*/ 1 h 139"/>
                <a:gd name="T44" fmla="*/ 0 w 1329"/>
                <a:gd name="T45" fmla="*/ 1 h 139"/>
                <a:gd name="T46" fmla="*/ 0 w 1329"/>
                <a:gd name="T47" fmla="*/ 1 h 139"/>
                <a:gd name="T48" fmla="*/ 0 w 1329"/>
                <a:gd name="T49" fmla="*/ 1 h 139"/>
                <a:gd name="T50" fmla="*/ 0 w 1329"/>
                <a:gd name="T51" fmla="*/ 1 h 139"/>
                <a:gd name="T52" fmla="*/ 0 w 1329"/>
                <a:gd name="T53" fmla="*/ 1 h 139"/>
                <a:gd name="T54" fmla="*/ 0 w 1329"/>
                <a:gd name="T55" fmla="*/ 1 h 139"/>
                <a:gd name="T56" fmla="*/ 0 w 1329"/>
                <a:gd name="T57" fmla="*/ 1 h 139"/>
                <a:gd name="T58" fmla="*/ 0 w 1329"/>
                <a:gd name="T59" fmla="*/ 0 h 139"/>
                <a:gd name="T60" fmla="*/ 0 w 1329"/>
                <a:gd name="T61" fmla="*/ 0 h 13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29"/>
                <a:gd name="T94" fmla="*/ 0 h 139"/>
                <a:gd name="T95" fmla="*/ 1329 w 1329"/>
                <a:gd name="T96" fmla="*/ 139 h 13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29" h="139">
                  <a:moveTo>
                    <a:pt x="9" y="0"/>
                  </a:moveTo>
                  <a:lnTo>
                    <a:pt x="135" y="19"/>
                  </a:lnTo>
                  <a:lnTo>
                    <a:pt x="321" y="10"/>
                  </a:lnTo>
                  <a:lnTo>
                    <a:pt x="511" y="4"/>
                  </a:lnTo>
                  <a:lnTo>
                    <a:pt x="650" y="0"/>
                  </a:lnTo>
                  <a:lnTo>
                    <a:pt x="785" y="14"/>
                  </a:lnTo>
                  <a:lnTo>
                    <a:pt x="882" y="14"/>
                  </a:lnTo>
                  <a:lnTo>
                    <a:pt x="1007" y="33"/>
                  </a:lnTo>
                  <a:lnTo>
                    <a:pt x="1106" y="61"/>
                  </a:lnTo>
                  <a:lnTo>
                    <a:pt x="1148" y="33"/>
                  </a:lnTo>
                  <a:lnTo>
                    <a:pt x="1207" y="27"/>
                  </a:lnTo>
                  <a:lnTo>
                    <a:pt x="1241" y="27"/>
                  </a:lnTo>
                  <a:lnTo>
                    <a:pt x="1281" y="42"/>
                  </a:lnTo>
                  <a:lnTo>
                    <a:pt x="1306" y="88"/>
                  </a:lnTo>
                  <a:lnTo>
                    <a:pt x="1329" y="126"/>
                  </a:lnTo>
                  <a:lnTo>
                    <a:pt x="1300" y="139"/>
                  </a:lnTo>
                  <a:lnTo>
                    <a:pt x="1274" y="116"/>
                  </a:lnTo>
                  <a:lnTo>
                    <a:pt x="1245" y="103"/>
                  </a:lnTo>
                  <a:lnTo>
                    <a:pt x="1194" y="94"/>
                  </a:lnTo>
                  <a:lnTo>
                    <a:pt x="1133" y="126"/>
                  </a:lnTo>
                  <a:lnTo>
                    <a:pt x="1091" y="107"/>
                  </a:lnTo>
                  <a:lnTo>
                    <a:pt x="901" y="88"/>
                  </a:lnTo>
                  <a:lnTo>
                    <a:pt x="739" y="75"/>
                  </a:lnTo>
                  <a:lnTo>
                    <a:pt x="511" y="71"/>
                  </a:lnTo>
                  <a:lnTo>
                    <a:pt x="363" y="65"/>
                  </a:lnTo>
                  <a:lnTo>
                    <a:pt x="237" y="71"/>
                  </a:lnTo>
                  <a:lnTo>
                    <a:pt x="87" y="75"/>
                  </a:lnTo>
                  <a:lnTo>
                    <a:pt x="23" y="52"/>
                  </a:lnTo>
                  <a:lnTo>
                    <a:pt x="0" y="3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3" name="Freeform 36"/>
            <p:cNvSpPr>
              <a:spLocks/>
            </p:cNvSpPr>
            <p:nvPr/>
          </p:nvSpPr>
          <p:spPr bwMode="auto">
            <a:xfrm>
              <a:off x="-1936" y="1394"/>
              <a:ext cx="112" cy="146"/>
            </a:xfrm>
            <a:custGeom>
              <a:avLst/>
              <a:gdLst>
                <a:gd name="T0" fmla="*/ 1 w 222"/>
                <a:gd name="T1" fmla="*/ 0 h 292"/>
                <a:gd name="T2" fmla="*/ 1 w 222"/>
                <a:gd name="T3" fmla="*/ 1 h 292"/>
                <a:gd name="T4" fmla="*/ 1 w 222"/>
                <a:gd name="T5" fmla="*/ 1 h 292"/>
                <a:gd name="T6" fmla="*/ 0 w 222"/>
                <a:gd name="T7" fmla="*/ 1 h 292"/>
                <a:gd name="T8" fmla="*/ 1 w 222"/>
                <a:gd name="T9" fmla="*/ 1 h 292"/>
                <a:gd name="T10" fmla="*/ 1 w 222"/>
                <a:gd name="T11" fmla="*/ 1 h 292"/>
                <a:gd name="T12" fmla="*/ 1 w 222"/>
                <a:gd name="T13" fmla="*/ 1 h 292"/>
                <a:gd name="T14" fmla="*/ 1 w 222"/>
                <a:gd name="T15" fmla="*/ 1 h 292"/>
                <a:gd name="T16" fmla="*/ 1 w 222"/>
                <a:gd name="T17" fmla="*/ 1 h 292"/>
                <a:gd name="T18" fmla="*/ 1 w 222"/>
                <a:gd name="T19" fmla="*/ 1 h 292"/>
                <a:gd name="T20" fmla="*/ 1 w 222"/>
                <a:gd name="T21" fmla="*/ 1 h 292"/>
                <a:gd name="T22" fmla="*/ 1 w 222"/>
                <a:gd name="T23" fmla="*/ 1 h 292"/>
                <a:gd name="T24" fmla="*/ 1 w 222"/>
                <a:gd name="T25" fmla="*/ 0 h 292"/>
                <a:gd name="T26" fmla="*/ 1 w 222"/>
                <a:gd name="T27" fmla="*/ 0 h 2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2"/>
                <a:gd name="T43" fmla="*/ 0 h 292"/>
                <a:gd name="T44" fmla="*/ 222 w 222"/>
                <a:gd name="T45" fmla="*/ 292 h 29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2" h="292">
                  <a:moveTo>
                    <a:pt x="184" y="0"/>
                  </a:moveTo>
                  <a:lnTo>
                    <a:pt x="152" y="83"/>
                  </a:lnTo>
                  <a:lnTo>
                    <a:pt x="93" y="152"/>
                  </a:lnTo>
                  <a:lnTo>
                    <a:pt x="0" y="283"/>
                  </a:lnTo>
                  <a:lnTo>
                    <a:pt x="42" y="283"/>
                  </a:lnTo>
                  <a:lnTo>
                    <a:pt x="135" y="157"/>
                  </a:lnTo>
                  <a:lnTo>
                    <a:pt x="78" y="292"/>
                  </a:lnTo>
                  <a:lnTo>
                    <a:pt x="116" y="287"/>
                  </a:lnTo>
                  <a:lnTo>
                    <a:pt x="162" y="199"/>
                  </a:lnTo>
                  <a:lnTo>
                    <a:pt x="200" y="116"/>
                  </a:lnTo>
                  <a:lnTo>
                    <a:pt x="219" y="55"/>
                  </a:lnTo>
                  <a:lnTo>
                    <a:pt x="222" y="3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4" name="Freeform 37"/>
            <p:cNvSpPr>
              <a:spLocks/>
            </p:cNvSpPr>
            <p:nvPr/>
          </p:nvSpPr>
          <p:spPr bwMode="auto">
            <a:xfrm>
              <a:off x="-1799" y="1340"/>
              <a:ext cx="77" cy="210"/>
            </a:xfrm>
            <a:custGeom>
              <a:avLst/>
              <a:gdLst>
                <a:gd name="T0" fmla="*/ 1 w 154"/>
                <a:gd name="T1" fmla="*/ 1 h 420"/>
                <a:gd name="T2" fmla="*/ 1 w 154"/>
                <a:gd name="T3" fmla="*/ 1 h 420"/>
                <a:gd name="T4" fmla="*/ 1 w 154"/>
                <a:gd name="T5" fmla="*/ 1 h 420"/>
                <a:gd name="T6" fmla="*/ 1 w 154"/>
                <a:gd name="T7" fmla="*/ 1 h 420"/>
                <a:gd name="T8" fmla="*/ 1 w 154"/>
                <a:gd name="T9" fmla="*/ 1 h 420"/>
                <a:gd name="T10" fmla="*/ 0 w 154"/>
                <a:gd name="T11" fmla="*/ 1 h 420"/>
                <a:gd name="T12" fmla="*/ 1 w 154"/>
                <a:gd name="T13" fmla="*/ 1 h 420"/>
                <a:gd name="T14" fmla="*/ 1 w 154"/>
                <a:gd name="T15" fmla="*/ 1 h 420"/>
                <a:gd name="T16" fmla="*/ 1 w 154"/>
                <a:gd name="T17" fmla="*/ 1 h 420"/>
                <a:gd name="T18" fmla="*/ 1 w 154"/>
                <a:gd name="T19" fmla="*/ 1 h 420"/>
                <a:gd name="T20" fmla="*/ 1 w 154"/>
                <a:gd name="T21" fmla="*/ 0 h 420"/>
                <a:gd name="T22" fmla="*/ 1 w 154"/>
                <a:gd name="T23" fmla="*/ 1 h 420"/>
                <a:gd name="T24" fmla="*/ 1 w 154"/>
                <a:gd name="T25" fmla="*/ 1 h 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4"/>
                <a:gd name="T40" fmla="*/ 0 h 420"/>
                <a:gd name="T41" fmla="*/ 154 w 154"/>
                <a:gd name="T42" fmla="*/ 420 h 4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4" h="420">
                  <a:moveTo>
                    <a:pt x="154" y="10"/>
                  </a:moveTo>
                  <a:lnTo>
                    <a:pt x="148" y="67"/>
                  </a:lnTo>
                  <a:lnTo>
                    <a:pt x="97" y="187"/>
                  </a:lnTo>
                  <a:lnTo>
                    <a:pt x="74" y="285"/>
                  </a:lnTo>
                  <a:lnTo>
                    <a:pt x="42" y="420"/>
                  </a:lnTo>
                  <a:lnTo>
                    <a:pt x="0" y="420"/>
                  </a:lnTo>
                  <a:lnTo>
                    <a:pt x="28" y="302"/>
                  </a:lnTo>
                  <a:lnTo>
                    <a:pt x="51" y="211"/>
                  </a:lnTo>
                  <a:lnTo>
                    <a:pt x="83" y="122"/>
                  </a:lnTo>
                  <a:lnTo>
                    <a:pt x="112" y="38"/>
                  </a:lnTo>
                  <a:lnTo>
                    <a:pt x="129" y="0"/>
                  </a:lnTo>
                  <a:lnTo>
                    <a:pt x="154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5" name="Freeform 38"/>
            <p:cNvSpPr>
              <a:spLocks/>
            </p:cNvSpPr>
            <p:nvPr/>
          </p:nvSpPr>
          <p:spPr bwMode="auto">
            <a:xfrm>
              <a:off x="-1599" y="1575"/>
              <a:ext cx="53" cy="88"/>
            </a:xfrm>
            <a:custGeom>
              <a:avLst/>
              <a:gdLst>
                <a:gd name="T0" fmla="*/ 1 w 106"/>
                <a:gd name="T1" fmla="*/ 0 h 174"/>
                <a:gd name="T2" fmla="*/ 1 w 106"/>
                <a:gd name="T3" fmla="*/ 1 h 174"/>
                <a:gd name="T4" fmla="*/ 1 w 106"/>
                <a:gd name="T5" fmla="*/ 1 h 174"/>
                <a:gd name="T6" fmla="*/ 0 w 106"/>
                <a:gd name="T7" fmla="*/ 1 h 174"/>
                <a:gd name="T8" fmla="*/ 1 w 106"/>
                <a:gd name="T9" fmla="*/ 1 h 174"/>
                <a:gd name="T10" fmla="*/ 1 w 106"/>
                <a:gd name="T11" fmla="*/ 1 h 174"/>
                <a:gd name="T12" fmla="*/ 1 w 106"/>
                <a:gd name="T13" fmla="*/ 1 h 174"/>
                <a:gd name="T14" fmla="*/ 1 w 106"/>
                <a:gd name="T15" fmla="*/ 1 h 174"/>
                <a:gd name="T16" fmla="*/ 1 w 106"/>
                <a:gd name="T17" fmla="*/ 1 h 174"/>
                <a:gd name="T18" fmla="*/ 1 w 106"/>
                <a:gd name="T19" fmla="*/ 1 h 174"/>
                <a:gd name="T20" fmla="*/ 1 w 106"/>
                <a:gd name="T21" fmla="*/ 1 h 174"/>
                <a:gd name="T22" fmla="*/ 1 w 106"/>
                <a:gd name="T23" fmla="*/ 0 h 174"/>
                <a:gd name="T24" fmla="*/ 1 w 106"/>
                <a:gd name="T25" fmla="*/ 0 h 1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6"/>
                <a:gd name="T40" fmla="*/ 0 h 174"/>
                <a:gd name="T41" fmla="*/ 106 w 106"/>
                <a:gd name="T42" fmla="*/ 174 h 1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6" h="174">
                  <a:moveTo>
                    <a:pt x="51" y="0"/>
                  </a:moveTo>
                  <a:lnTo>
                    <a:pt x="28" y="40"/>
                  </a:lnTo>
                  <a:lnTo>
                    <a:pt x="9" y="83"/>
                  </a:lnTo>
                  <a:lnTo>
                    <a:pt x="0" y="125"/>
                  </a:lnTo>
                  <a:lnTo>
                    <a:pt x="9" y="171"/>
                  </a:lnTo>
                  <a:lnTo>
                    <a:pt x="28" y="174"/>
                  </a:lnTo>
                  <a:lnTo>
                    <a:pt x="51" y="157"/>
                  </a:lnTo>
                  <a:lnTo>
                    <a:pt x="51" y="106"/>
                  </a:lnTo>
                  <a:lnTo>
                    <a:pt x="80" y="68"/>
                  </a:lnTo>
                  <a:lnTo>
                    <a:pt x="106" y="32"/>
                  </a:lnTo>
                  <a:lnTo>
                    <a:pt x="89" y="9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6" name="Freeform 39"/>
            <p:cNvSpPr>
              <a:spLocks/>
            </p:cNvSpPr>
            <p:nvPr/>
          </p:nvSpPr>
          <p:spPr bwMode="auto">
            <a:xfrm>
              <a:off x="-1694" y="1635"/>
              <a:ext cx="160" cy="84"/>
            </a:xfrm>
            <a:custGeom>
              <a:avLst/>
              <a:gdLst>
                <a:gd name="T0" fmla="*/ 0 w 319"/>
                <a:gd name="T1" fmla="*/ 1 h 168"/>
                <a:gd name="T2" fmla="*/ 1 w 319"/>
                <a:gd name="T3" fmla="*/ 1 h 168"/>
                <a:gd name="T4" fmla="*/ 1 w 319"/>
                <a:gd name="T5" fmla="*/ 0 h 168"/>
                <a:gd name="T6" fmla="*/ 1 w 319"/>
                <a:gd name="T7" fmla="*/ 1 h 168"/>
                <a:gd name="T8" fmla="*/ 1 w 319"/>
                <a:gd name="T9" fmla="*/ 1 h 168"/>
                <a:gd name="T10" fmla="*/ 1 w 319"/>
                <a:gd name="T11" fmla="*/ 1 h 168"/>
                <a:gd name="T12" fmla="*/ 1 w 319"/>
                <a:gd name="T13" fmla="*/ 1 h 168"/>
                <a:gd name="T14" fmla="*/ 1 w 319"/>
                <a:gd name="T15" fmla="*/ 1 h 168"/>
                <a:gd name="T16" fmla="*/ 1 w 319"/>
                <a:gd name="T17" fmla="*/ 1 h 168"/>
                <a:gd name="T18" fmla="*/ 1 w 319"/>
                <a:gd name="T19" fmla="*/ 1 h 168"/>
                <a:gd name="T20" fmla="*/ 1 w 319"/>
                <a:gd name="T21" fmla="*/ 1 h 168"/>
                <a:gd name="T22" fmla="*/ 1 w 319"/>
                <a:gd name="T23" fmla="*/ 1 h 168"/>
                <a:gd name="T24" fmla="*/ 1 w 319"/>
                <a:gd name="T25" fmla="*/ 1 h 168"/>
                <a:gd name="T26" fmla="*/ 1 w 319"/>
                <a:gd name="T27" fmla="*/ 1 h 168"/>
                <a:gd name="T28" fmla="*/ 1 w 319"/>
                <a:gd name="T29" fmla="*/ 1 h 168"/>
                <a:gd name="T30" fmla="*/ 1 w 319"/>
                <a:gd name="T31" fmla="*/ 1 h 168"/>
                <a:gd name="T32" fmla="*/ 1 w 319"/>
                <a:gd name="T33" fmla="*/ 1 h 168"/>
                <a:gd name="T34" fmla="*/ 1 w 319"/>
                <a:gd name="T35" fmla="*/ 1 h 168"/>
                <a:gd name="T36" fmla="*/ 0 w 319"/>
                <a:gd name="T37" fmla="*/ 1 h 168"/>
                <a:gd name="T38" fmla="*/ 0 w 319"/>
                <a:gd name="T39" fmla="*/ 1 h 16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19"/>
                <a:gd name="T61" fmla="*/ 0 h 168"/>
                <a:gd name="T62" fmla="*/ 319 w 319"/>
                <a:gd name="T63" fmla="*/ 168 h 16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19" h="168">
                  <a:moveTo>
                    <a:pt x="0" y="38"/>
                  </a:moveTo>
                  <a:lnTo>
                    <a:pt x="38" y="6"/>
                  </a:lnTo>
                  <a:lnTo>
                    <a:pt x="87" y="0"/>
                  </a:lnTo>
                  <a:lnTo>
                    <a:pt x="125" y="19"/>
                  </a:lnTo>
                  <a:lnTo>
                    <a:pt x="154" y="61"/>
                  </a:lnTo>
                  <a:lnTo>
                    <a:pt x="171" y="99"/>
                  </a:lnTo>
                  <a:lnTo>
                    <a:pt x="205" y="99"/>
                  </a:lnTo>
                  <a:lnTo>
                    <a:pt x="255" y="80"/>
                  </a:lnTo>
                  <a:lnTo>
                    <a:pt x="287" y="42"/>
                  </a:lnTo>
                  <a:lnTo>
                    <a:pt x="312" y="42"/>
                  </a:lnTo>
                  <a:lnTo>
                    <a:pt x="319" y="90"/>
                  </a:lnTo>
                  <a:lnTo>
                    <a:pt x="312" y="107"/>
                  </a:lnTo>
                  <a:lnTo>
                    <a:pt x="236" y="158"/>
                  </a:lnTo>
                  <a:lnTo>
                    <a:pt x="196" y="168"/>
                  </a:lnTo>
                  <a:lnTo>
                    <a:pt x="158" y="145"/>
                  </a:lnTo>
                  <a:lnTo>
                    <a:pt x="122" y="99"/>
                  </a:lnTo>
                  <a:lnTo>
                    <a:pt x="83" y="65"/>
                  </a:lnTo>
                  <a:lnTo>
                    <a:pt x="42" y="55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7" name="Freeform 40"/>
            <p:cNvSpPr>
              <a:spLocks/>
            </p:cNvSpPr>
            <p:nvPr/>
          </p:nvSpPr>
          <p:spPr bwMode="auto">
            <a:xfrm>
              <a:off x="-1815" y="1591"/>
              <a:ext cx="86" cy="70"/>
            </a:xfrm>
            <a:custGeom>
              <a:avLst/>
              <a:gdLst>
                <a:gd name="T0" fmla="*/ 0 w 171"/>
                <a:gd name="T1" fmla="*/ 1 h 139"/>
                <a:gd name="T2" fmla="*/ 1 w 171"/>
                <a:gd name="T3" fmla="*/ 1 h 139"/>
                <a:gd name="T4" fmla="*/ 1 w 171"/>
                <a:gd name="T5" fmla="*/ 0 h 139"/>
                <a:gd name="T6" fmla="*/ 1 w 171"/>
                <a:gd name="T7" fmla="*/ 1 h 139"/>
                <a:gd name="T8" fmla="*/ 1 w 171"/>
                <a:gd name="T9" fmla="*/ 1 h 139"/>
                <a:gd name="T10" fmla="*/ 1 w 171"/>
                <a:gd name="T11" fmla="*/ 1 h 139"/>
                <a:gd name="T12" fmla="*/ 1 w 171"/>
                <a:gd name="T13" fmla="*/ 1 h 139"/>
                <a:gd name="T14" fmla="*/ 1 w 171"/>
                <a:gd name="T15" fmla="*/ 1 h 139"/>
                <a:gd name="T16" fmla="*/ 1 w 171"/>
                <a:gd name="T17" fmla="*/ 1 h 139"/>
                <a:gd name="T18" fmla="*/ 1 w 171"/>
                <a:gd name="T19" fmla="*/ 1 h 139"/>
                <a:gd name="T20" fmla="*/ 1 w 171"/>
                <a:gd name="T21" fmla="*/ 1 h 139"/>
                <a:gd name="T22" fmla="*/ 1 w 171"/>
                <a:gd name="T23" fmla="*/ 1 h 139"/>
                <a:gd name="T24" fmla="*/ 1 w 171"/>
                <a:gd name="T25" fmla="*/ 1 h 139"/>
                <a:gd name="T26" fmla="*/ 0 w 171"/>
                <a:gd name="T27" fmla="*/ 1 h 139"/>
                <a:gd name="T28" fmla="*/ 0 w 171"/>
                <a:gd name="T29" fmla="*/ 1 h 1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1"/>
                <a:gd name="T46" fmla="*/ 0 h 139"/>
                <a:gd name="T47" fmla="*/ 171 w 171"/>
                <a:gd name="T48" fmla="*/ 139 h 1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1" h="139">
                  <a:moveTo>
                    <a:pt x="0" y="84"/>
                  </a:moveTo>
                  <a:lnTo>
                    <a:pt x="27" y="27"/>
                  </a:lnTo>
                  <a:lnTo>
                    <a:pt x="65" y="0"/>
                  </a:lnTo>
                  <a:lnTo>
                    <a:pt x="107" y="8"/>
                  </a:lnTo>
                  <a:lnTo>
                    <a:pt x="145" y="46"/>
                  </a:lnTo>
                  <a:lnTo>
                    <a:pt x="168" y="93"/>
                  </a:lnTo>
                  <a:lnTo>
                    <a:pt x="171" y="129"/>
                  </a:lnTo>
                  <a:lnTo>
                    <a:pt x="145" y="139"/>
                  </a:lnTo>
                  <a:lnTo>
                    <a:pt x="126" y="120"/>
                  </a:lnTo>
                  <a:lnTo>
                    <a:pt x="111" y="74"/>
                  </a:lnTo>
                  <a:lnTo>
                    <a:pt x="94" y="59"/>
                  </a:lnTo>
                  <a:lnTo>
                    <a:pt x="71" y="65"/>
                  </a:lnTo>
                  <a:lnTo>
                    <a:pt x="46" y="116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-1541" y="1498"/>
              <a:ext cx="135" cy="39"/>
            </a:xfrm>
            <a:custGeom>
              <a:avLst/>
              <a:gdLst>
                <a:gd name="T0" fmla="*/ 0 w 270"/>
                <a:gd name="T1" fmla="*/ 1 h 78"/>
                <a:gd name="T2" fmla="*/ 1 w 270"/>
                <a:gd name="T3" fmla="*/ 1 h 78"/>
                <a:gd name="T4" fmla="*/ 1 w 270"/>
                <a:gd name="T5" fmla="*/ 1 h 78"/>
                <a:gd name="T6" fmla="*/ 1 w 270"/>
                <a:gd name="T7" fmla="*/ 0 h 78"/>
                <a:gd name="T8" fmla="*/ 1 w 270"/>
                <a:gd name="T9" fmla="*/ 1 h 78"/>
                <a:gd name="T10" fmla="*/ 1 w 270"/>
                <a:gd name="T11" fmla="*/ 1 h 78"/>
                <a:gd name="T12" fmla="*/ 1 w 270"/>
                <a:gd name="T13" fmla="*/ 1 h 78"/>
                <a:gd name="T14" fmla="*/ 1 w 270"/>
                <a:gd name="T15" fmla="*/ 1 h 78"/>
                <a:gd name="T16" fmla="*/ 1 w 270"/>
                <a:gd name="T17" fmla="*/ 1 h 78"/>
                <a:gd name="T18" fmla="*/ 1 w 270"/>
                <a:gd name="T19" fmla="*/ 1 h 78"/>
                <a:gd name="T20" fmla="*/ 0 w 270"/>
                <a:gd name="T21" fmla="*/ 1 h 78"/>
                <a:gd name="T22" fmla="*/ 0 w 270"/>
                <a:gd name="T23" fmla="*/ 1 h 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0"/>
                <a:gd name="T37" fmla="*/ 0 h 78"/>
                <a:gd name="T38" fmla="*/ 270 w 270"/>
                <a:gd name="T39" fmla="*/ 78 h 7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0" h="78">
                  <a:moveTo>
                    <a:pt x="0" y="36"/>
                  </a:moveTo>
                  <a:lnTo>
                    <a:pt x="28" y="19"/>
                  </a:lnTo>
                  <a:lnTo>
                    <a:pt x="97" y="3"/>
                  </a:lnTo>
                  <a:lnTo>
                    <a:pt x="141" y="0"/>
                  </a:lnTo>
                  <a:lnTo>
                    <a:pt x="228" y="22"/>
                  </a:lnTo>
                  <a:lnTo>
                    <a:pt x="270" y="78"/>
                  </a:lnTo>
                  <a:lnTo>
                    <a:pt x="209" y="68"/>
                  </a:lnTo>
                  <a:lnTo>
                    <a:pt x="144" y="55"/>
                  </a:lnTo>
                  <a:lnTo>
                    <a:pt x="89" y="64"/>
                  </a:lnTo>
                  <a:lnTo>
                    <a:pt x="23" y="74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9" name="Freeform 42"/>
            <p:cNvSpPr>
              <a:spLocks/>
            </p:cNvSpPr>
            <p:nvPr/>
          </p:nvSpPr>
          <p:spPr bwMode="auto">
            <a:xfrm>
              <a:off x="-1799" y="1272"/>
              <a:ext cx="416" cy="347"/>
            </a:xfrm>
            <a:custGeom>
              <a:avLst/>
              <a:gdLst>
                <a:gd name="T0" fmla="*/ 0 w 831"/>
                <a:gd name="T1" fmla="*/ 1 h 694"/>
                <a:gd name="T2" fmla="*/ 1 w 831"/>
                <a:gd name="T3" fmla="*/ 1 h 694"/>
                <a:gd name="T4" fmla="*/ 1 w 831"/>
                <a:gd name="T5" fmla="*/ 1 h 694"/>
                <a:gd name="T6" fmla="*/ 1 w 831"/>
                <a:gd name="T7" fmla="*/ 1 h 694"/>
                <a:gd name="T8" fmla="*/ 1 w 831"/>
                <a:gd name="T9" fmla="*/ 1 h 694"/>
                <a:gd name="T10" fmla="*/ 1 w 831"/>
                <a:gd name="T11" fmla="*/ 0 h 694"/>
                <a:gd name="T12" fmla="*/ 1 w 831"/>
                <a:gd name="T13" fmla="*/ 1 h 694"/>
                <a:gd name="T14" fmla="*/ 1 w 831"/>
                <a:gd name="T15" fmla="*/ 1 h 694"/>
                <a:gd name="T16" fmla="*/ 1 w 831"/>
                <a:gd name="T17" fmla="*/ 1 h 694"/>
                <a:gd name="T18" fmla="*/ 1 w 831"/>
                <a:gd name="T19" fmla="*/ 1 h 694"/>
                <a:gd name="T20" fmla="*/ 1 w 831"/>
                <a:gd name="T21" fmla="*/ 1 h 694"/>
                <a:gd name="T22" fmla="*/ 1 w 831"/>
                <a:gd name="T23" fmla="*/ 1 h 694"/>
                <a:gd name="T24" fmla="*/ 1 w 831"/>
                <a:gd name="T25" fmla="*/ 1 h 694"/>
                <a:gd name="T26" fmla="*/ 1 w 831"/>
                <a:gd name="T27" fmla="*/ 1 h 694"/>
                <a:gd name="T28" fmla="*/ 1 w 831"/>
                <a:gd name="T29" fmla="*/ 1 h 694"/>
                <a:gd name="T30" fmla="*/ 1 w 831"/>
                <a:gd name="T31" fmla="*/ 1 h 694"/>
                <a:gd name="T32" fmla="*/ 1 w 831"/>
                <a:gd name="T33" fmla="*/ 1 h 694"/>
                <a:gd name="T34" fmla="*/ 1 w 831"/>
                <a:gd name="T35" fmla="*/ 1 h 694"/>
                <a:gd name="T36" fmla="*/ 1 w 831"/>
                <a:gd name="T37" fmla="*/ 1 h 694"/>
                <a:gd name="T38" fmla="*/ 1 w 831"/>
                <a:gd name="T39" fmla="*/ 1 h 694"/>
                <a:gd name="T40" fmla="*/ 1 w 831"/>
                <a:gd name="T41" fmla="*/ 1 h 694"/>
                <a:gd name="T42" fmla="*/ 1 w 831"/>
                <a:gd name="T43" fmla="*/ 1 h 694"/>
                <a:gd name="T44" fmla="*/ 1 w 831"/>
                <a:gd name="T45" fmla="*/ 1 h 694"/>
                <a:gd name="T46" fmla="*/ 1 w 831"/>
                <a:gd name="T47" fmla="*/ 1 h 694"/>
                <a:gd name="T48" fmla="*/ 1 w 831"/>
                <a:gd name="T49" fmla="*/ 1 h 694"/>
                <a:gd name="T50" fmla="*/ 1 w 831"/>
                <a:gd name="T51" fmla="*/ 1 h 694"/>
                <a:gd name="T52" fmla="*/ 1 w 831"/>
                <a:gd name="T53" fmla="*/ 1 h 694"/>
                <a:gd name="T54" fmla="*/ 1 w 831"/>
                <a:gd name="T55" fmla="*/ 1 h 694"/>
                <a:gd name="T56" fmla="*/ 1 w 831"/>
                <a:gd name="T57" fmla="*/ 1 h 694"/>
                <a:gd name="T58" fmla="*/ 1 w 831"/>
                <a:gd name="T59" fmla="*/ 1 h 694"/>
                <a:gd name="T60" fmla="*/ 1 w 831"/>
                <a:gd name="T61" fmla="*/ 1 h 694"/>
                <a:gd name="T62" fmla="*/ 1 w 831"/>
                <a:gd name="T63" fmla="*/ 1 h 694"/>
                <a:gd name="T64" fmla="*/ 1 w 831"/>
                <a:gd name="T65" fmla="*/ 1 h 694"/>
                <a:gd name="T66" fmla="*/ 0 w 831"/>
                <a:gd name="T67" fmla="*/ 1 h 694"/>
                <a:gd name="T68" fmla="*/ 0 w 831"/>
                <a:gd name="T69" fmla="*/ 1 h 694"/>
                <a:gd name="T70" fmla="*/ 0 w 831"/>
                <a:gd name="T71" fmla="*/ 1 h 69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31"/>
                <a:gd name="T109" fmla="*/ 0 h 694"/>
                <a:gd name="T110" fmla="*/ 831 w 831"/>
                <a:gd name="T111" fmla="*/ 694 h 69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31" h="694">
                  <a:moveTo>
                    <a:pt x="0" y="206"/>
                  </a:moveTo>
                  <a:lnTo>
                    <a:pt x="55" y="150"/>
                  </a:lnTo>
                  <a:lnTo>
                    <a:pt x="83" y="99"/>
                  </a:lnTo>
                  <a:lnTo>
                    <a:pt x="93" y="48"/>
                  </a:lnTo>
                  <a:lnTo>
                    <a:pt x="87" y="10"/>
                  </a:lnTo>
                  <a:lnTo>
                    <a:pt x="125" y="0"/>
                  </a:lnTo>
                  <a:lnTo>
                    <a:pt x="180" y="48"/>
                  </a:lnTo>
                  <a:lnTo>
                    <a:pt x="251" y="99"/>
                  </a:lnTo>
                  <a:lnTo>
                    <a:pt x="357" y="177"/>
                  </a:lnTo>
                  <a:lnTo>
                    <a:pt x="445" y="211"/>
                  </a:lnTo>
                  <a:lnTo>
                    <a:pt x="553" y="270"/>
                  </a:lnTo>
                  <a:lnTo>
                    <a:pt x="659" y="331"/>
                  </a:lnTo>
                  <a:lnTo>
                    <a:pt x="715" y="373"/>
                  </a:lnTo>
                  <a:lnTo>
                    <a:pt x="775" y="434"/>
                  </a:lnTo>
                  <a:lnTo>
                    <a:pt x="813" y="494"/>
                  </a:lnTo>
                  <a:lnTo>
                    <a:pt x="831" y="555"/>
                  </a:lnTo>
                  <a:lnTo>
                    <a:pt x="831" y="607"/>
                  </a:lnTo>
                  <a:lnTo>
                    <a:pt x="813" y="694"/>
                  </a:lnTo>
                  <a:lnTo>
                    <a:pt x="785" y="685"/>
                  </a:lnTo>
                  <a:lnTo>
                    <a:pt x="775" y="629"/>
                  </a:lnTo>
                  <a:lnTo>
                    <a:pt x="753" y="559"/>
                  </a:lnTo>
                  <a:lnTo>
                    <a:pt x="701" y="485"/>
                  </a:lnTo>
                  <a:lnTo>
                    <a:pt x="663" y="437"/>
                  </a:lnTo>
                  <a:lnTo>
                    <a:pt x="528" y="360"/>
                  </a:lnTo>
                  <a:lnTo>
                    <a:pt x="405" y="280"/>
                  </a:lnTo>
                  <a:lnTo>
                    <a:pt x="325" y="234"/>
                  </a:lnTo>
                  <a:lnTo>
                    <a:pt x="260" y="183"/>
                  </a:lnTo>
                  <a:lnTo>
                    <a:pt x="203" y="131"/>
                  </a:lnTo>
                  <a:lnTo>
                    <a:pt x="154" y="90"/>
                  </a:lnTo>
                  <a:lnTo>
                    <a:pt x="125" y="126"/>
                  </a:lnTo>
                  <a:lnTo>
                    <a:pt x="74" y="202"/>
                  </a:lnTo>
                  <a:lnTo>
                    <a:pt x="42" y="247"/>
                  </a:lnTo>
                  <a:lnTo>
                    <a:pt x="9" y="266"/>
                  </a:lnTo>
                  <a:lnTo>
                    <a:pt x="0" y="244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0" name="Freeform 43"/>
            <p:cNvSpPr>
              <a:spLocks/>
            </p:cNvSpPr>
            <p:nvPr/>
          </p:nvSpPr>
          <p:spPr bwMode="auto">
            <a:xfrm>
              <a:off x="-2331" y="1073"/>
              <a:ext cx="511" cy="204"/>
            </a:xfrm>
            <a:custGeom>
              <a:avLst/>
              <a:gdLst>
                <a:gd name="T0" fmla="*/ 0 w 1023"/>
                <a:gd name="T1" fmla="*/ 0 h 409"/>
                <a:gd name="T2" fmla="*/ 0 w 1023"/>
                <a:gd name="T3" fmla="*/ 0 h 409"/>
                <a:gd name="T4" fmla="*/ 0 w 1023"/>
                <a:gd name="T5" fmla="*/ 0 h 409"/>
                <a:gd name="T6" fmla="*/ 0 w 1023"/>
                <a:gd name="T7" fmla="*/ 0 h 409"/>
                <a:gd name="T8" fmla="*/ 0 w 1023"/>
                <a:gd name="T9" fmla="*/ 0 h 409"/>
                <a:gd name="T10" fmla="*/ 0 w 1023"/>
                <a:gd name="T11" fmla="*/ 0 h 409"/>
                <a:gd name="T12" fmla="*/ 0 w 1023"/>
                <a:gd name="T13" fmla="*/ 0 h 409"/>
                <a:gd name="T14" fmla="*/ 0 w 1023"/>
                <a:gd name="T15" fmla="*/ 0 h 409"/>
                <a:gd name="T16" fmla="*/ 0 w 1023"/>
                <a:gd name="T17" fmla="*/ 0 h 409"/>
                <a:gd name="T18" fmla="*/ 0 w 1023"/>
                <a:gd name="T19" fmla="*/ 0 h 409"/>
                <a:gd name="T20" fmla="*/ 0 w 1023"/>
                <a:gd name="T21" fmla="*/ 0 h 409"/>
                <a:gd name="T22" fmla="*/ 0 w 1023"/>
                <a:gd name="T23" fmla="*/ 0 h 409"/>
                <a:gd name="T24" fmla="*/ 0 w 1023"/>
                <a:gd name="T25" fmla="*/ 0 h 409"/>
                <a:gd name="T26" fmla="*/ 0 w 1023"/>
                <a:gd name="T27" fmla="*/ 0 h 409"/>
                <a:gd name="T28" fmla="*/ 0 w 1023"/>
                <a:gd name="T29" fmla="*/ 0 h 409"/>
                <a:gd name="T30" fmla="*/ 0 w 1023"/>
                <a:gd name="T31" fmla="*/ 0 h 409"/>
                <a:gd name="T32" fmla="*/ 0 w 1023"/>
                <a:gd name="T33" fmla="*/ 0 h 409"/>
                <a:gd name="T34" fmla="*/ 0 w 1023"/>
                <a:gd name="T35" fmla="*/ 0 h 409"/>
                <a:gd name="T36" fmla="*/ 0 w 1023"/>
                <a:gd name="T37" fmla="*/ 0 h 409"/>
                <a:gd name="T38" fmla="*/ 0 w 1023"/>
                <a:gd name="T39" fmla="*/ 0 h 409"/>
                <a:gd name="T40" fmla="*/ 0 w 1023"/>
                <a:gd name="T41" fmla="*/ 0 h 409"/>
                <a:gd name="T42" fmla="*/ 0 w 1023"/>
                <a:gd name="T43" fmla="*/ 0 h 409"/>
                <a:gd name="T44" fmla="*/ 0 w 1023"/>
                <a:gd name="T45" fmla="*/ 0 h 409"/>
                <a:gd name="T46" fmla="*/ 0 w 1023"/>
                <a:gd name="T47" fmla="*/ 0 h 409"/>
                <a:gd name="T48" fmla="*/ 0 w 1023"/>
                <a:gd name="T49" fmla="*/ 0 h 4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3"/>
                <a:gd name="T76" fmla="*/ 0 h 409"/>
                <a:gd name="T77" fmla="*/ 1023 w 1023"/>
                <a:gd name="T78" fmla="*/ 409 h 4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3" h="409">
                  <a:moveTo>
                    <a:pt x="0" y="93"/>
                  </a:moveTo>
                  <a:lnTo>
                    <a:pt x="84" y="46"/>
                  </a:lnTo>
                  <a:lnTo>
                    <a:pt x="158" y="23"/>
                  </a:lnTo>
                  <a:lnTo>
                    <a:pt x="234" y="4"/>
                  </a:lnTo>
                  <a:lnTo>
                    <a:pt x="318" y="0"/>
                  </a:lnTo>
                  <a:lnTo>
                    <a:pt x="395" y="13"/>
                  </a:lnTo>
                  <a:lnTo>
                    <a:pt x="483" y="32"/>
                  </a:lnTo>
                  <a:lnTo>
                    <a:pt x="576" y="80"/>
                  </a:lnTo>
                  <a:lnTo>
                    <a:pt x="665" y="126"/>
                  </a:lnTo>
                  <a:lnTo>
                    <a:pt x="759" y="186"/>
                  </a:lnTo>
                  <a:lnTo>
                    <a:pt x="865" y="257"/>
                  </a:lnTo>
                  <a:lnTo>
                    <a:pt x="958" y="325"/>
                  </a:lnTo>
                  <a:lnTo>
                    <a:pt x="1023" y="373"/>
                  </a:lnTo>
                  <a:lnTo>
                    <a:pt x="1000" y="409"/>
                  </a:lnTo>
                  <a:lnTo>
                    <a:pt x="901" y="354"/>
                  </a:lnTo>
                  <a:lnTo>
                    <a:pt x="785" y="280"/>
                  </a:lnTo>
                  <a:lnTo>
                    <a:pt x="688" y="205"/>
                  </a:lnTo>
                  <a:lnTo>
                    <a:pt x="576" y="145"/>
                  </a:lnTo>
                  <a:lnTo>
                    <a:pt x="479" y="103"/>
                  </a:lnTo>
                  <a:lnTo>
                    <a:pt x="354" y="80"/>
                  </a:lnTo>
                  <a:lnTo>
                    <a:pt x="257" y="90"/>
                  </a:lnTo>
                  <a:lnTo>
                    <a:pt x="192" y="107"/>
                  </a:lnTo>
                  <a:lnTo>
                    <a:pt x="93" y="145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1" name="Freeform 44"/>
            <p:cNvSpPr>
              <a:spLocks/>
            </p:cNvSpPr>
            <p:nvPr/>
          </p:nvSpPr>
          <p:spPr bwMode="auto">
            <a:xfrm>
              <a:off x="-2307" y="1359"/>
              <a:ext cx="101" cy="246"/>
            </a:xfrm>
            <a:custGeom>
              <a:avLst/>
              <a:gdLst>
                <a:gd name="T0" fmla="*/ 0 w 203"/>
                <a:gd name="T1" fmla="*/ 0 h 493"/>
                <a:gd name="T2" fmla="*/ 0 w 203"/>
                <a:gd name="T3" fmla="*/ 0 h 493"/>
                <a:gd name="T4" fmla="*/ 0 w 203"/>
                <a:gd name="T5" fmla="*/ 0 h 493"/>
                <a:gd name="T6" fmla="*/ 0 w 203"/>
                <a:gd name="T7" fmla="*/ 0 h 493"/>
                <a:gd name="T8" fmla="*/ 0 w 203"/>
                <a:gd name="T9" fmla="*/ 0 h 493"/>
                <a:gd name="T10" fmla="*/ 0 w 203"/>
                <a:gd name="T11" fmla="*/ 0 h 493"/>
                <a:gd name="T12" fmla="*/ 0 w 203"/>
                <a:gd name="T13" fmla="*/ 0 h 493"/>
                <a:gd name="T14" fmla="*/ 0 w 203"/>
                <a:gd name="T15" fmla="*/ 0 h 493"/>
                <a:gd name="T16" fmla="*/ 0 w 203"/>
                <a:gd name="T17" fmla="*/ 0 h 493"/>
                <a:gd name="T18" fmla="*/ 0 w 203"/>
                <a:gd name="T19" fmla="*/ 0 h 493"/>
                <a:gd name="T20" fmla="*/ 0 w 203"/>
                <a:gd name="T21" fmla="*/ 0 h 493"/>
                <a:gd name="T22" fmla="*/ 0 w 203"/>
                <a:gd name="T23" fmla="*/ 0 h 493"/>
                <a:gd name="T24" fmla="*/ 0 w 203"/>
                <a:gd name="T25" fmla="*/ 0 h 493"/>
                <a:gd name="T26" fmla="*/ 0 w 203"/>
                <a:gd name="T27" fmla="*/ 0 h 493"/>
                <a:gd name="T28" fmla="*/ 0 w 203"/>
                <a:gd name="T29" fmla="*/ 0 h 493"/>
                <a:gd name="T30" fmla="*/ 0 w 203"/>
                <a:gd name="T31" fmla="*/ 0 h 493"/>
                <a:gd name="T32" fmla="*/ 0 w 203"/>
                <a:gd name="T33" fmla="*/ 0 h 493"/>
                <a:gd name="T34" fmla="*/ 0 w 203"/>
                <a:gd name="T35" fmla="*/ 0 h 49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3"/>
                <a:gd name="T55" fmla="*/ 0 h 493"/>
                <a:gd name="T56" fmla="*/ 203 w 203"/>
                <a:gd name="T57" fmla="*/ 493 h 49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3" h="493">
                  <a:moveTo>
                    <a:pt x="161" y="0"/>
                  </a:moveTo>
                  <a:lnTo>
                    <a:pt x="83" y="74"/>
                  </a:lnTo>
                  <a:lnTo>
                    <a:pt x="32" y="139"/>
                  </a:lnTo>
                  <a:lnTo>
                    <a:pt x="17" y="196"/>
                  </a:lnTo>
                  <a:lnTo>
                    <a:pt x="0" y="274"/>
                  </a:lnTo>
                  <a:lnTo>
                    <a:pt x="0" y="382"/>
                  </a:lnTo>
                  <a:lnTo>
                    <a:pt x="0" y="493"/>
                  </a:lnTo>
                  <a:lnTo>
                    <a:pt x="32" y="489"/>
                  </a:lnTo>
                  <a:lnTo>
                    <a:pt x="55" y="451"/>
                  </a:lnTo>
                  <a:lnTo>
                    <a:pt x="55" y="325"/>
                  </a:lnTo>
                  <a:lnTo>
                    <a:pt x="64" y="261"/>
                  </a:lnTo>
                  <a:lnTo>
                    <a:pt x="77" y="209"/>
                  </a:lnTo>
                  <a:lnTo>
                    <a:pt x="110" y="149"/>
                  </a:lnTo>
                  <a:lnTo>
                    <a:pt x="157" y="103"/>
                  </a:lnTo>
                  <a:lnTo>
                    <a:pt x="186" y="65"/>
                  </a:lnTo>
                  <a:lnTo>
                    <a:pt x="203" y="23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2" name="Freeform 45"/>
            <p:cNvSpPr>
              <a:spLocks/>
            </p:cNvSpPr>
            <p:nvPr/>
          </p:nvSpPr>
          <p:spPr bwMode="auto">
            <a:xfrm>
              <a:off x="-2096" y="1277"/>
              <a:ext cx="228" cy="268"/>
            </a:xfrm>
            <a:custGeom>
              <a:avLst/>
              <a:gdLst>
                <a:gd name="T0" fmla="*/ 0 w 456"/>
                <a:gd name="T1" fmla="*/ 1 h 536"/>
                <a:gd name="T2" fmla="*/ 1 w 456"/>
                <a:gd name="T3" fmla="*/ 1 h 536"/>
                <a:gd name="T4" fmla="*/ 1 w 456"/>
                <a:gd name="T5" fmla="*/ 1 h 536"/>
                <a:gd name="T6" fmla="*/ 1 w 456"/>
                <a:gd name="T7" fmla="*/ 1 h 536"/>
                <a:gd name="T8" fmla="*/ 1 w 456"/>
                <a:gd name="T9" fmla="*/ 1 h 536"/>
                <a:gd name="T10" fmla="*/ 1 w 456"/>
                <a:gd name="T11" fmla="*/ 0 h 536"/>
                <a:gd name="T12" fmla="*/ 1 w 456"/>
                <a:gd name="T13" fmla="*/ 1 h 536"/>
                <a:gd name="T14" fmla="*/ 1 w 456"/>
                <a:gd name="T15" fmla="*/ 1 h 536"/>
                <a:gd name="T16" fmla="*/ 1 w 456"/>
                <a:gd name="T17" fmla="*/ 1 h 536"/>
                <a:gd name="T18" fmla="*/ 1 w 456"/>
                <a:gd name="T19" fmla="*/ 1 h 536"/>
                <a:gd name="T20" fmla="*/ 1 w 456"/>
                <a:gd name="T21" fmla="*/ 1 h 536"/>
                <a:gd name="T22" fmla="*/ 1 w 456"/>
                <a:gd name="T23" fmla="*/ 1 h 536"/>
                <a:gd name="T24" fmla="*/ 1 w 456"/>
                <a:gd name="T25" fmla="*/ 1 h 536"/>
                <a:gd name="T26" fmla="*/ 1 w 456"/>
                <a:gd name="T27" fmla="*/ 1 h 536"/>
                <a:gd name="T28" fmla="*/ 0 w 456"/>
                <a:gd name="T29" fmla="*/ 1 h 536"/>
                <a:gd name="T30" fmla="*/ 0 w 456"/>
                <a:gd name="T31" fmla="*/ 1 h 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56"/>
                <a:gd name="T49" fmla="*/ 0 h 536"/>
                <a:gd name="T50" fmla="*/ 456 w 456"/>
                <a:gd name="T51" fmla="*/ 536 h 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56" h="536">
                  <a:moveTo>
                    <a:pt x="0" y="526"/>
                  </a:moveTo>
                  <a:lnTo>
                    <a:pt x="55" y="391"/>
                  </a:lnTo>
                  <a:lnTo>
                    <a:pt x="112" y="293"/>
                  </a:lnTo>
                  <a:lnTo>
                    <a:pt x="199" y="186"/>
                  </a:lnTo>
                  <a:lnTo>
                    <a:pt x="289" y="89"/>
                  </a:lnTo>
                  <a:lnTo>
                    <a:pt x="405" y="0"/>
                  </a:lnTo>
                  <a:lnTo>
                    <a:pt x="456" y="19"/>
                  </a:lnTo>
                  <a:lnTo>
                    <a:pt x="391" y="80"/>
                  </a:lnTo>
                  <a:lnTo>
                    <a:pt x="325" y="144"/>
                  </a:lnTo>
                  <a:lnTo>
                    <a:pt x="260" y="218"/>
                  </a:lnTo>
                  <a:lnTo>
                    <a:pt x="199" y="293"/>
                  </a:lnTo>
                  <a:lnTo>
                    <a:pt x="144" y="376"/>
                  </a:lnTo>
                  <a:lnTo>
                    <a:pt x="102" y="462"/>
                  </a:lnTo>
                  <a:lnTo>
                    <a:pt x="83" y="536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3" name="Freeform 46"/>
            <p:cNvSpPr>
              <a:spLocks/>
            </p:cNvSpPr>
            <p:nvPr/>
          </p:nvSpPr>
          <p:spPr bwMode="auto">
            <a:xfrm>
              <a:off x="-2370" y="1494"/>
              <a:ext cx="190" cy="41"/>
            </a:xfrm>
            <a:custGeom>
              <a:avLst/>
              <a:gdLst>
                <a:gd name="T0" fmla="*/ 1 w 380"/>
                <a:gd name="T1" fmla="*/ 0 h 84"/>
                <a:gd name="T2" fmla="*/ 1 w 380"/>
                <a:gd name="T3" fmla="*/ 0 h 84"/>
                <a:gd name="T4" fmla="*/ 1 w 380"/>
                <a:gd name="T5" fmla="*/ 0 h 84"/>
                <a:gd name="T6" fmla="*/ 1 w 380"/>
                <a:gd name="T7" fmla="*/ 0 h 84"/>
                <a:gd name="T8" fmla="*/ 1 w 380"/>
                <a:gd name="T9" fmla="*/ 0 h 84"/>
                <a:gd name="T10" fmla="*/ 1 w 380"/>
                <a:gd name="T11" fmla="*/ 0 h 84"/>
                <a:gd name="T12" fmla="*/ 1 w 380"/>
                <a:gd name="T13" fmla="*/ 0 h 84"/>
                <a:gd name="T14" fmla="*/ 1 w 380"/>
                <a:gd name="T15" fmla="*/ 0 h 84"/>
                <a:gd name="T16" fmla="*/ 1 w 380"/>
                <a:gd name="T17" fmla="*/ 0 h 84"/>
                <a:gd name="T18" fmla="*/ 1 w 380"/>
                <a:gd name="T19" fmla="*/ 0 h 84"/>
                <a:gd name="T20" fmla="*/ 1 w 380"/>
                <a:gd name="T21" fmla="*/ 0 h 84"/>
                <a:gd name="T22" fmla="*/ 1 w 380"/>
                <a:gd name="T23" fmla="*/ 0 h 84"/>
                <a:gd name="T24" fmla="*/ 0 w 380"/>
                <a:gd name="T25" fmla="*/ 0 h 84"/>
                <a:gd name="T26" fmla="*/ 1 w 380"/>
                <a:gd name="T27" fmla="*/ 0 h 84"/>
                <a:gd name="T28" fmla="*/ 1 w 380"/>
                <a:gd name="T29" fmla="*/ 0 h 8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0"/>
                <a:gd name="T46" fmla="*/ 0 h 84"/>
                <a:gd name="T47" fmla="*/ 380 w 380"/>
                <a:gd name="T48" fmla="*/ 84 h 8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0" h="84">
                  <a:moveTo>
                    <a:pt x="27" y="0"/>
                  </a:moveTo>
                  <a:lnTo>
                    <a:pt x="120" y="0"/>
                  </a:lnTo>
                  <a:lnTo>
                    <a:pt x="236" y="4"/>
                  </a:lnTo>
                  <a:lnTo>
                    <a:pt x="321" y="10"/>
                  </a:lnTo>
                  <a:lnTo>
                    <a:pt x="361" y="29"/>
                  </a:lnTo>
                  <a:lnTo>
                    <a:pt x="380" y="61"/>
                  </a:lnTo>
                  <a:lnTo>
                    <a:pt x="361" y="84"/>
                  </a:lnTo>
                  <a:lnTo>
                    <a:pt x="312" y="74"/>
                  </a:lnTo>
                  <a:lnTo>
                    <a:pt x="219" y="70"/>
                  </a:lnTo>
                  <a:lnTo>
                    <a:pt x="135" y="65"/>
                  </a:lnTo>
                  <a:lnTo>
                    <a:pt x="65" y="51"/>
                  </a:lnTo>
                  <a:lnTo>
                    <a:pt x="27" y="55"/>
                  </a:lnTo>
                  <a:lnTo>
                    <a:pt x="0" y="23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4" name="Freeform 47"/>
            <p:cNvSpPr>
              <a:spLocks/>
            </p:cNvSpPr>
            <p:nvPr/>
          </p:nvSpPr>
          <p:spPr bwMode="auto">
            <a:xfrm>
              <a:off x="-2370" y="1535"/>
              <a:ext cx="53" cy="70"/>
            </a:xfrm>
            <a:custGeom>
              <a:avLst/>
              <a:gdLst>
                <a:gd name="T0" fmla="*/ 0 w 107"/>
                <a:gd name="T1" fmla="*/ 1 h 139"/>
                <a:gd name="T2" fmla="*/ 0 w 107"/>
                <a:gd name="T3" fmla="*/ 1 h 139"/>
                <a:gd name="T4" fmla="*/ 0 w 107"/>
                <a:gd name="T5" fmla="*/ 1 h 139"/>
                <a:gd name="T6" fmla="*/ 0 w 107"/>
                <a:gd name="T7" fmla="*/ 1 h 139"/>
                <a:gd name="T8" fmla="*/ 0 w 107"/>
                <a:gd name="T9" fmla="*/ 0 h 139"/>
                <a:gd name="T10" fmla="*/ 0 w 107"/>
                <a:gd name="T11" fmla="*/ 1 h 139"/>
                <a:gd name="T12" fmla="*/ 0 w 107"/>
                <a:gd name="T13" fmla="*/ 1 h 1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7"/>
                <a:gd name="T22" fmla="*/ 0 h 139"/>
                <a:gd name="T23" fmla="*/ 107 w 107"/>
                <a:gd name="T24" fmla="*/ 139 h 1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7" h="139">
                  <a:moveTo>
                    <a:pt x="0" y="28"/>
                  </a:moveTo>
                  <a:lnTo>
                    <a:pt x="78" y="139"/>
                  </a:lnTo>
                  <a:lnTo>
                    <a:pt x="107" y="93"/>
                  </a:lnTo>
                  <a:lnTo>
                    <a:pt x="65" y="19"/>
                  </a:lnTo>
                  <a:lnTo>
                    <a:pt x="36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5" name="Freeform 48"/>
            <p:cNvSpPr>
              <a:spLocks/>
            </p:cNvSpPr>
            <p:nvPr/>
          </p:nvSpPr>
          <p:spPr bwMode="auto">
            <a:xfrm>
              <a:off x="-2519" y="1087"/>
              <a:ext cx="332" cy="426"/>
            </a:xfrm>
            <a:custGeom>
              <a:avLst/>
              <a:gdLst>
                <a:gd name="T0" fmla="*/ 0 w 665"/>
                <a:gd name="T1" fmla="*/ 1 h 851"/>
                <a:gd name="T2" fmla="*/ 0 w 665"/>
                <a:gd name="T3" fmla="*/ 1 h 851"/>
                <a:gd name="T4" fmla="*/ 0 w 665"/>
                <a:gd name="T5" fmla="*/ 1 h 851"/>
                <a:gd name="T6" fmla="*/ 0 w 665"/>
                <a:gd name="T7" fmla="*/ 1 h 851"/>
                <a:gd name="T8" fmla="*/ 0 w 665"/>
                <a:gd name="T9" fmla="*/ 1 h 851"/>
                <a:gd name="T10" fmla="*/ 0 w 665"/>
                <a:gd name="T11" fmla="*/ 1 h 851"/>
                <a:gd name="T12" fmla="*/ 0 w 665"/>
                <a:gd name="T13" fmla="*/ 1 h 851"/>
                <a:gd name="T14" fmla="*/ 0 w 665"/>
                <a:gd name="T15" fmla="*/ 1 h 851"/>
                <a:gd name="T16" fmla="*/ 0 w 665"/>
                <a:gd name="T17" fmla="*/ 1 h 851"/>
                <a:gd name="T18" fmla="*/ 0 w 665"/>
                <a:gd name="T19" fmla="*/ 1 h 851"/>
                <a:gd name="T20" fmla="*/ 0 w 665"/>
                <a:gd name="T21" fmla="*/ 1 h 851"/>
                <a:gd name="T22" fmla="*/ 0 w 665"/>
                <a:gd name="T23" fmla="*/ 1 h 851"/>
                <a:gd name="T24" fmla="*/ 0 w 665"/>
                <a:gd name="T25" fmla="*/ 1 h 851"/>
                <a:gd name="T26" fmla="*/ 0 w 665"/>
                <a:gd name="T27" fmla="*/ 1 h 851"/>
                <a:gd name="T28" fmla="*/ 0 w 665"/>
                <a:gd name="T29" fmla="*/ 1 h 851"/>
                <a:gd name="T30" fmla="*/ 0 w 665"/>
                <a:gd name="T31" fmla="*/ 1 h 851"/>
                <a:gd name="T32" fmla="*/ 0 w 665"/>
                <a:gd name="T33" fmla="*/ 1 h 851"/>
                <a:gd name="T34" fmla="*/ 0 w 665"/>
                <a:gd name="T35" fmla="*/ 1 h 851"/>
                <a:gd name="T36" fmla="*/ 0 w 665"/>
                <a:gd name="T37" fmla="*/ 1 h 851"/>
                <a:gd name="T38" fmla="*/ 0 w 665"/>
                <a:gd name="T39" fmla="*/ 1 h 851"/>
                <a:gd name="T40" fmla="*/ 0 w 665"/>
                <a:gd name="T41" fmla="*/ 1 h 851"/>
                <a:gd name="T42" fmla="*/ 0 w 665"/>
                <a:gd name="T43" fmla="*/ 1 h 851"/>
                <a:gd name="T44" fmla="*/ 0 w 665"/>
                <a:gd name="T45" fmla="*/ 1 h 851"/>
                <a:gd name="T46" fmla="*/ 0 w 665"/>
                <a:gd name="T47" fmla="*/ 1 h 851"/>
                <a:gd name="T48" fmla="*/ 0 w 665"/>
                <a:gd name="T49" fmla="*/ 1 h 851"/>
                <a:gd name="T50" fmla="*/ 0 w 665"/>
                <a:gd name="T51" fmla="*/ 1 h 851"/>
                <a:gd name="T52" fmla="*/ 0 w 665"/>
                <a:gd name="T53" fmla="*/ 1 h 851"/>
                <a:gd name="T54" fmla="*/ 0 w 665"/>
                <a:gd name="T55" fmla="*/ 1 h 851"/>
                <a:gd name="T56" fmla="*/ 0 w 665"/>
                <a:gd name="T57" fmla="*/ 0 h 851"/>
                <a:gd name="T58" fmla="*/ 0 w 665"/>
                <a:gd name="T59" fmla="*/ 0 h 851"/>
                <a:gd name="T60" fmla="*/ 0 w 665"/>
                <a:gd name="T61" fmla="*/ 1 h 851"/>
                <a:gd name="T62" fmla="*/ 0 w 665"/>
                <a:gd name="T63" fmla="*/ 1 h 851"/>
                <a:gd name="T64" fmla="*/ 0 w 665"/>
                <a:gd name="T65" fmla="*/ 1 h 851"/>
                <a:gd name="T66" fmla="*/ 0 w 665"/>
                <a:gd name="T67" fmla="*/ 1 h 851"/>
                <a:gd name="T68" fmla="*/ 0 w 665"/>
                <a:gd name="T69" fmla="*/ 1 h 851"/>
                <a:gd name="T70" fmla="*/ 0 w 665"/>
                <a:gd name="T71" fmla="*/ 1 h 851"/>
                <a:gd name="T72" fmla="*/ 0 w 665"/>
                <a:gd name="T73" fmla="*/ 1 h 851"/>
                <a:gd name="T74" fmla="*/ 0 w 665"/>
                <a:gd name="T75" fmla="*/ 1 h 851"/>
                <a:gd name="T76" fmla="*/ 0 w 665"/>
                <a:gd name="T77" fmla="*/ 1 h 851"/>
                <a:gd name="T78" fmla="*/ 0 w 665"/>
                <a:gd name="T79" fmla="*/ 1 h 851"/>
                <a:gd name="T80" fmla="*/ 0 w 665"/>
                <a:gd name="T81" fmla="*/ 1 h 851"/>
                <a:gd name="T82" fmla="*/ 0 w 665"/>
                <a:gd name="T83" fmla="*/ 1 h 8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65"/>
                <a:gd name="T127" fmla="*/ 0 h 851"/>
                <a:gd name="T128" fmla="*/ 665 w 665"/>
                <a:gd name="T129" fmla="*/ 851 h 8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65" h="851">
                  <a:moveTo>
                    <a:pt x="283" y="851"/>
                  </a:moveTo>
                  <a:lnTo>
                    <a:pt x="260" y="804"/>
                  </a:lnTo>
                  <a:lnTo>
                    <a:pt x="192" y="692"/>
                  </a:lnTo>
                  <a:lnTo>
                    <a:pt x="148" y="604"/>
                  </a:lnTo>
                  <a:lnTo>
                    <a:pt x="112" y="511"/>
                  </a:lnTo>
                  <a:lnTo>
                    <a:pt x="89" y="441"/>
                  </a:lnTo>
                  <a:lnTo>
                    <a:pt x="74" y="370"/>
                  </a:lnTo>
                  <a:lnTo>
                    <a:pt x="74" y="287"/>
                  </a:lnTo>
                  <a:lnTo>
                    <a:pt x="93" y="245"/>
                  </a:lnTo>
                  <a:lnTo>
                    <a:pt x="144" y="190"/>
                  </a:lnTo>
                  <a:lnTo>
                    <a:pt x="199" y="138"/>
                  </a:lnTo>
                  <a:lnTo>
                    <a:pt x="251" y="93"/>
                  </a:lnTo>
                  <a:lnTo>
                    <a:pt x="308" y="78"/>
                  </a:lnTo>
                  <a:lnTo>
                    <a:pt x="367" y="93"/>
                  </a:lnTo>
                  <a:lnTo>
                    <a:pt x="418" y="110"/>
                  </a:lnTo>
                  <a:lnTo>
                    <a:pt x="465" y="148"/>
                  </a:lnTo>
                  <a:lnTo>
                    <a:pt x="507" y="180"/>
                  </a:lnTo>
                  <a:lnTo>
                    <a:pt x="540" y="228"/>
                  </a:lnTo>
                  <a:lnTo>
                    <a:pt x="572" y="287"/>
                  </a:lnTo>
                  <a:lnTo>
                    <a:pt x="600" y="361"/>
                  </a:lnTo>
                  <a:lnTo>
                    <a:pt x="642" y="463"/>
                  </a:lnTo>
                  <a:lnTo>
                    <a:pt x="665" y="427"/>
                  </a:lnTo>
                  <a:lnTo>
                    <a:pt x="646" y="302"/>
                  </a:lnTo>
                  <a:lnTo>
                    <a:pt x="600" y="222"/>
                  </a:lnTo>
                  <a:lnTo>
                    <a:pt x="562" y="167"/>
                  </a:lnTo>
                  <a:lnTo>
                    <a:pt x="507" y="100"/>
                  </a:lnTo>
                  <a:lnTo>
                    <a:pt x="437" y="61"/>
                  </a:lnTo>
                  <a:lnTo>
                    <a:pt x="340" y="22"/>
                  </a:lnTo>
                  <a:lnTo>
                    <a:pt x="283" y="0"/>
                  </a:lnTo>
                  <a:lnTo>
                    <a:pt x="228" y="0"/>
                  </a:lnTo>
                  <a:lnTo>
                    <a:pt x="176" y="51"/>
                  </a:lnTo>
                  <a:lnTo>
                    <a:pt x="83" y="135"/>
                  </a:lnTo>
                  <a:lnTo>
                    <a:pt x="38" y="203"/>
                  </a:lnTo>
                  <a:lnTo>
                    <a:pt x="9" y="302"/>
                  </a:lnTo>
                  <a:lnTo>
                    <a:pt x="0" y="395"/>
                  </a:lnTo>
                  <a:lnTo>
                    <a:pt x="19" y="473"/>
                  </a:lnTo>
                  <a:lnTo>
                    <a:pt x="38" y="539"/>
                  </a:lnTo>
                  <a:lnTo>
                    <a:pt x="79" y="636"/>
                  </a:lnTo>
                  <a:lnTo>
                    <a:pt x="131" y="724"/>
                  </a:lnTo>
                  <a:lnTo>
                    <a:pt x="186" y="800"/>
                  </a:lnTo>
                  <a:lnTo>
                    <a:pt x="283" y="8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6" name="Freeform 49"/>
            <p:cNvSpPr>
              <a:spLocks/>
            </p:cNvSpPr>
            <p:nvPr/>
          </p:nvSpPr>
          <p:spPr bwMode="auto">
            <a:xfrm>
              <a:off x="-2101" y="1640"/>
              <a:ext cx="184" cy="281"/>
            </a:xfrm>
            <a:custGeom>
              <a:avLst/>
              <a:gdLst>
                <a:gd name="T0" fmla="*/ 1 w 367"/>
                <a:gd name="T1" fmla="*/ 0 h 562"/>
                <a:gd name="T2" fmla="*/ 1 w 367"/>
                <a:gd name="T3" fmla="*/ 1 h 562"/>
                <a:gd name="T4" fmla="*/ 1 w 367"/>
                <a:gd name="T5" fmla="*/ 1 h 562"/>
                <a:gd name="T6" fmla="*/ 1 w 367"/>
                <a:gd name="T7" fmla="*/ 1 h 562"/>
                <a:gd name="T8" fmla="*/ 0 w 367"/>
                <a:gd name="T9" fmla="*/ 1 h 562"/>
                <a:gd name="T10" fmla="*/ 0 w 367"/>
                <a:gd name="T11" fmla="*/ 1 h 562"/>
                <a:gd name="T12" fmla="*/ 1 w 367"/>
                <a:gd name="T13" fmla="*/ 1 h 562"/>
                <a:gd name="T14" fmla="*/ 1 w 367"/>
                <a:gd name="T15" fmla="*/ 1 h 562"/>
                <a:gd name="T16" fmla="*/ 1 w 367"/>
                <a:gd name="T17" fmla="*/ 1 h 562"/>
                <a:gd name="T18" fmla="*/ 1 w 367"/>
                <a:gd name="T19" fmla="*/ 1 h 562"/>
                <a:gd name="T20" fmla="*/ 1 w 367"/>
                <a:gd name="T21" fmla="*/ 1 h 562"/>
                <a:gd name="T22" fmla="*/ 1 w 367"/>
                <a:gd name="T23" fmla="*/ 1 h 562"/>
                <a:gd name="T24" fmla="*/ 1 w 367"/>
                <a:gd name="T25" fmla="*/ 1 h 562"/>
                <a:gd name="T26" fmla="*/ 1 w 367"/>
                <a:gd name="T27" fmla="*/ 1 h 562"/>
                <a:gd name="T28" fmla="*/ 1 w 367"/>
                <a:gd name="T29" fmla="*/ 1 h 562"/>
                <a:gd name="T30" fmla="*/ 1 w 367"/>
                <a:gd name="T31" fmla="*/ 1 h 562"/>
                <a:gd name="T32" fmla="*/ 1 w 367"/>
                <a:gd name="T33" fmla="*/ 1 h 562"/>
                <a:gd name="T34" fmla="*/ 1 w 367"/>
                <a:gd name="T35" fmla="*/ 0 h 562"/>
                <a:gd name="T36" fmla="*/ 1 w 367"/>
                <a:gd name="T37" fmla="*/ 1 h 562"/>
                <a:gd name="T38" fmla="*/ 1 w 367"/>
                <a:gd name="T39" fmla="*/ 1 h 562"/>
                <a:gd name="T40" fmla="*/ 1 w 367"/>
                <a:gd name="T41" fmla="*/ 1 h 562"/>
                <a:gd name="T42" fmla="*/ 1 w 367"/>
                <a:gd name="T43" fmla="*/ 1 h 562"/>
                <a:gd name="T44" fmla="*/ 1 w 367"/>
                <a:gd name="T45" fmla="*/ 1 h 562"/>
                <a:gd name="T46" fmla="*/ 1 w 367"/>
                <a:gd name="T47" fmla="*/ 1 h 562"/>
                <a:gd name="T48" fmla="*/ 1 w 367"/>
                <a:gd name="T49" fmla="*/ 1 h 562"/>
                <a:gd name="T50" fmla="*/ 1 w 367"/>
                <a:gd name="T51" fmla="*/ 1 h 562"/>
                <a:gd name="T52" fmla="*/ 1 w 367"/>
                <a:gd name="T53" fmla="*/ 1 h 562"/>
                <a:gd name="T54" fmla="*/ 1 w 367"/>
                <a:gd name="T55" fmla="*/ 1 h 562"/>
                <a:gd name="T56" fmla="*/ 1 w 367"/>
                <a:gd name="T57" fmla="*/ 1 h 562"/>
                <a:gd name="T58" fmla="*/ 1 w 367"/>
                <a:gd name="T59" fmla="*/ 1 h 562"/>
                <a:gd name="T60" fmla="*/ 1 w 367"/>
                <a:gd name="T61" fmla="*/ 1 h 562"/>
                <a:gd name="T62" fmla="*/ 1 w 367"/>
                <a:gd name="T63" fmla="*/ 1 h 562"/>
                <a:gd name="T64" fmla="*/ 1 w 367"/>
                <a:gd name="T65" fmla="*/ 0 h 562"/>
                <a:gd name="T66" fmla="*/ 1 w 367"/>
                <a:gd name="T67" fmla="*/ 0 h 56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67"/>
                <a:gd name="T103" fmla="*/ 0 h 562"/>
                <a:gd name="T104" fmla="*/ 367 w 367"/>
                <a:gd name="T105" fmla="*/ 562 h 56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67" h="562">
                  <a:moveTo>
                    <a:pt x="200" y="0"/>
                  </a:moveTo>
                  <a:lnTo>
                    <a:pt x="108" y="141"/>
                  </a:lnTo>
                  <a:lnTo>
                    <a:pt x="38" y="241"/>
                  </a:lnTo>
                  <a:lnTo>
                    <a:pt x="15" y="315"/>
                  </a:lnTo>
                  <a:lnTo>
                    <a:pt x="0" y="390"/>
                  </a:lnTo>
                  <a:lnTo>
                    <a:pt x="0" y="469"/>
                  </a:lnTo>
                  <a:lnTo>
                    <a:pt x="15" y="530"/>
                  </a:lnTo>
                  <a:lnTo>
                    <a:pt x="38" y="562"/>
                  </a:lnTo>
                  <a:lnTo>
                    <a:pt x="70" y="562"/>
                  </a:lnTo>
                  <a:lnTo>
                    <a:pt x="131" y="521"/>
                  </a:lnTo>
                  <a:lnTo>
                    <a:pt x="183" y="450"/>
                  </a:lnTo>
                  <a:lnTo>
                    <a:pt x="219" y="418"/>
                  </a:lnTo>
                  <a:lnTo>
                    <a:pt x="289" y="376"/>
                  </a:lnTo>
                  <a:lnTo>
                    <a:pt x="289" y="321"/>
                  </a:lnTo>
                  <a:lnTo>
                    <a:pt x="299" y="232"/>
                  </a:lnTo>
                  <a:lnTo>
                    <a:pt x="321" y="154"/>
                  </a:lnTo>
                  <a:lnTo>
                    <a:pt x="367" y="13"/>
                  </a:lnTo>
                  <a:lnTo>
                    <a:pt x="318" y="0"/>
                  </a:lnTo>
                  <a:lnTo>
                    <a:pt x="266" y="97"/>
                  </a:lnTo>
                  <a:lnTo>
                    <a:pt x="238" y="163"/>
                  </a:lnTo>
                  <a:lnTo>
                    <a:pt x="224" y="228"/>
                  </a:lnTo>
                  <a:lnTo>
                    <a:pt x="209" y="315"/>
                  </a:lnTo>
                  <a:lnTo>
                    <a:pt x="200" y="357"/>
                  </a:lnTo>
                  <a:lnTo>
                    <a:pt x="154" y="405"/>
                  </a:lnTo>
                  <a:lnTo>
                    <a:pt x="70" y="488"/>
                  </a:lnTo>
                  <a:lnTo>
                    <a:pt x="57" y="414"/>
                  </a:lnTo>
                  <a:lnTo>
                    <a:pt x="61" y="353"/>
                  </a:lnTo>
                  <a:lnTo>
                    <a:pt x="80" y="302"/>
                  </a:lnTo>
                  <a:lnTo>
                    <a:pt x="103" y="237"/>
                  </a:lnTo>
                  <a:lnTo>
                    <a:pt x="164" y="154"/>
                  </a:lnTo>
                  <a:lnTo>
                    <a:pt x="228" y="61"/>
                  </a:lnTo>
                  <a:lnTo>
                    <a:pt x="257" y="19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7" name="Freeform 50"/>
            <p:cNvSpPr>
              <a:spLocks/>
            </p:cNvSpPr>
            <p:nvPr/>
          </p:nvSpPr>
          <p:spPr bwMode="auto">
            <a:xfrm>
              <a:off x="-1966" y="1733"/>
              <a:ext cx="140" cy="42"/>
            </a:xfrm>
            <a:custGeom>
              <a:avLst/>
              <a:gdLst>
                <a:gd name="T0" fmla="*/ 1 w 280"/>
                <a:gd name="T1" fmla="*/ 0 h 84"/>
                <a:gd name="T2" fmla="*/ 1 w 280"/>
                <a:gd name="T3" fmla="*/ 1 h 84"/>
                <a:gd name="T4" fmla="*/ 1 w 280"/>
                <a:gd name="T5" fmla="*/ 1 h 84"/>
                <a:gd name="T6" fmla="*/ 1 w 280"/>
                <a:gd name="T7" fmla="*/ 1 h 84"/>
                <a:gd name="T8" fmla="*/ 1 w 280"/>
                <a:gd name="T9" fmla="*/ 1 h 84"/>
                <a:gd name="T10" fmla="*/ 1 w 280"/>
                <a:gd name="T11" fmla="*/ 1 h 84"/>
                <a:gd name="T12" fmla="*/ 1 w 280"/>
                <a:gd name="T13" fmla="*/ 1 h 84"/>
                <a:gd name="T14" fmla="*/ 1 w 280"/>
                <a:gd name="T15" fmla="*/ 1 h 84"/>
                <a:gd name="T16" fmla="*/ 1 w 280"/>
                <a:gd name="T17" fmla="*/ 1 h 84"/>
                <a:gd name="T18" fmla="*/ 0 w 280"/>
                <a:gd name="T19" fmla="*/ 1 h 84"/>
                <a:gd name="T20" fmla="*/ 1 w 280"/>
                <a:gd name="T21" fmla="*/ 0 h 84"/>
                <a:gd name="T22" fmla="*/ 1 w 280"/>
                <a:gd name="T23" fmla="*/ 0 h 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80"/>
                <a:gd name="T37" fmla="*/ 0 h 84"/>
                <a:gd name="T38" fmla="*/ 280 w 280"/>
                <a:gd name="T39" fmla="*/ 84 h 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80" h="84">
                  <a:moveTo>
                    <a:pt x="10" y="0"/>
                  </a:moveTo>
                  <a:lnTo>
                    <a:pt x="74" y="23"/>
                  </a:lnTo>
                  <a:lnTo>
                    <a:pt x="145" y="32"/>
                  </a:lnTo>
                  <a:lnTo>
                    <a:pt x="205" y="32"/>
                  </a:lnTo>
                  <a:lnTo>
                    <a:pt x="280" y="23"/>
                  </a:lnTo>
                  <a:lnTo>
                    <a:pt x="280" y="70"/>
                  </a:lnTo>
                  <a:lnTo>
                    <a:pt x="205" y="84"/>
                  </a:lnTo>
                  <a:lnTo>
                    <a:pt x="139" y="84"/>
                  </a:lnTo>
                  <a:lnTo>
                    <a:pt x="74" y="80"/>
                  </a:lnTo>
                  <a:lnTo>
                    <a:pt x="0" y="5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8" name="Freeform 51"/>
            <p:cNvSpPr>
              <a:spLocks/>
            </p:cNvSpPr>
            <p:nvPr/>
          </p:nvSpPr>
          <p:spPr bwMode="auto">
            <a:xfrm>
              <a:off x="-1802" y="1791"/>
              <a:ext cx="238" cy="376"/>
            </a:xfrm>
            <a:custGeom>
              <a:avLst/>
              <a:gdLst>
                <a:gd name="T0" fmla="*/ 1 w 475"/>
                <a:gd name="T1" fmla="*/ 0 h 753"/>
                <a:gd name="T2" fmla="*/ 1 w 475"/>
                <a:gd name="T3" fmla="*/ 0 h 753"/>
                <a:gd name="T4" fmla="*/ 1 w 475"/>
                <a:gd name="T5" fmla="*/ 0 h 753"/>
                <a:gd name="T6" fmla="*/ 1 w 475"/>
                <a:gd name="T7" fmla="*/ 0 h 753"/>
                <a:gd name="T8" fmla="*/ 1 w 475"/>
                <a:gd name="T9" fmla="*/ 0 h 753"/>
                <a:gd name="T10" fmla="*/ 1 w 475"/>
                <a:gd name="T11" fmla="*/ 0 h 753"/>
                <a:gd name="T12" fmla="*/ 1 w 475"/>
                <a:gd name="T13" fmla="*/ 0 h 753"/>
                <a:gd name="T14" fmla="*/ 1 w 475"/>
                <a:gd name="T15" fmla="*/ 0 h 753"/>
                <a:gd name="T16" fmla="*/ 1 w 475"/>
                <a:gd name="T17" fmla="*/ 0 h 753"/>
                <a:gd name="T18" fmla="*/ 1 w 475"/>
                <a:gd name="T19" fmla="*/ 0 h 753"/>
                <a:gd name="T20" fmla="*/ 1 w 475"/>
                <a:gd name="T21" fmla="*/ 0 h 753"/>
                <a:gd name="T22" fmla="*/ 1 w 475"/>
                <a:gd name="T23" fmla="*/ 0 h 753"/>
                <a:gd name="T24" fmla="*/ 1 w 475"/>
                <a:gd name="T25" fmla="*/ 0 h 753"/>
                <a:gd name="T26" fmla="*/ 1 w 475"/>
                <a:gd name="T27" fmla="*/ 0 h 753"/>
                <a:gd name="T28" fmla="*/ 1 w 475"/>
                <a:gd name="T29" fmla="*/ 0 h 753"/>
                <a:gd name="T30" fmla="*/ 1 w 475"/>
                <a:gd name="T31" fmla="*/ 0 h 753"/>
                <a:gd name="T32" fmla="*/ 1 w 475"/>
                <a:gd name="T33" fmla="*/ 0 h 753"/>
                <a:gd name="T34" fmla="*/ 1 w 475"/>
                <a:gd name="T35" fmla="*/ 0 h 753"/>
                <a:gd name="T36" fmla="*/ 1 w 475"/>
                <a:gd name="T37" fmla="*/ 0 h 753"/>
                <a:gd name="T38" fmla="*/ 1 w 475"/>
                <a:gd name="T39" fmla="*/ 0 h 753"/>
                <a:gd name="T40" fmla="*/ 1 w 475"/>
                <a:gd name="T41" fmla="*/ 0 h 753"/>
                <a:gd name="T42" fmla="*/ 1 w 475"/>
                <a:gd name="T43" fmla="*/ 0 h 753"/>
                <a:gd name="T44" fmla="*/ 1 w 475"/>
                <a:gd name="T45" fmla="*/ 0 h 753"/>
                <a:gd name="T46" fmla="*/ 1 w 475"/>
                <a:gd name="T47" fmla="*/ 0 h 753"/>
                <a:gd name="T48" fmla="*/ 1 w 475"/>
                <a:gd name="T49" fmla="*/ 0 h 753"/>
                <a:gd name="T50" fmla="*/ 1 w 475"/>
                <a:gd name="T51" fmla="*/ 0 h 753"/>
                <a:gd name="T52" fmla="*/ 1 w 475"/>
                <a:gd name="T53" fmla="*/ 0 h 753"/>
                <a:gd name="T54" fmla="*/ 1 w 475"/>
                <a:gd name="T55" fmla="*/ 0 h 753"/>
                <a:gd name="T56" fmla="*/ 0 w 475"/>
                <a:gd name="T57" fmla="*/ 0 h 753"/>
                <a:gd name="T58" fmla="*/ 1 w 475"/>
                <a:gd name="T59" fmla="*/ 0 h 753"/>
                <a:gd name="T60" fmla="*/ 1 w 475"/>
                <a:gd name="T61" fmla="*/ 0 h 75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75"/>
                <a:gd name="T94" fmla="*/ 0 h 753"/>
                <a:gd name="T95" fmla="*/ 475 w 475"/>
                <a:gd name="T96" fmla="*/ 753 h 75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75" h="753">
                  <a:moveTo>
                    <a:pt x="9" y="688"/>
                  </a:moveTo>
                  <a:lnTo>
                    <a:pt x="118" y="679"/>
                  </a:lnTo>
                  <a:lnTo>
                    <a:pt x="215" y="662"/>
                  </a:lnTo>
                  <a:lnTo>
                    <a:pt x="298" y="637"/>
                  </a:lnTo>
                  <a:lnTo>
                    <a:pt x="376" y="595"/>
                  </a:lnTo>
                  <a:lnTo>
                    <a:pt x="411" y="578"/>
                  </a:lnTo>
                  <a:lnTo>
                    <a:pt x="405" y="549"/>
                  </a:lnTo>
                  <a:lnTo>
                    <a:pt x="382" y="470"/>
                  </a:lnTo>
                  <a:lnTo>
                    <a:pt x="359" y="395"/>
                  </a:lnTo>
                  <a:lnTo>
                    <a:pt x="340" y="335"/>
                  </a:lnTo>
                  <a:lnTo>
                    <a:pt x="337" y="270"/>
                  </a:lnTo>
                  <a:lnTo>
                    <a:pt x="331" y="186"/>
                  </a:lnTo>
                  <a:lnTo>
                    <a:pt x="321" y="19"/>
                  </a:lnTo>
                  <a:lnTo>
                    <a:pt x="401" y="0"/>
                  </a:lnTo>
                  <a:lnTo>
                    <a:pt x="401" y="145"/>
                  </a:lnTo>
                  <a:lnTo>
                    <a:pt x="395" y="228"/>
                  </a:lnTo>
                  <a:lnTo>
                    <a:pt x="405" y="279"/>
                  </a:lnTo>
                  <a:lnTo>
                    <a:pt x="433" y="354"/>
                  </a:lnTo>
                  <a:lnTo>
                    <a:pt x="451" y="428"/>
                  </a:lnTo>
                  <a:lnTo>
                    <a:pt x="466" y="483"/>
                  </a:lnTo>
                  <a:lnTo>
                    <a:pt x="470" y="527"/>
                  </a:lnTo>
                  <a:lnTo>
                    <a:pt x="475" y="578"/>
                  </a:lnTo>
                  <a:lnTo>
                    <a:pt x="470" y="604"/>
                  </a:lnTo>
                  <a:lnTo>
                    <a:pt x="443" y="642"/>
                  </a:lnTo>
                  <a:lnTo>
                    <a:pt x="376" y="675"/>
                  </a:lnTo>
                  <a:lnTo>
                    <a:pt x="238" y="717"/>
                  </a:lnTo>
                  <a:lnTo>
                    <a:pt x="103" y="753"/>
                  </a:lnTo>
                  <a:lnTo>
                    <a:pt x="48" y="753"/>
                  </a:lnTo>
                  <a:lnTo>
                    <a:pt x="0" y="736"/>
                  </a:lnTo>
                  <a:lnTo>
                    <a:pt x="9" y="6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49" name="Freeform 52"/>
            <p:cNvSpPr>
              <a:spLocks/>
            </p:cNvSpPr>
            <p:nvPr/>
          </p:nvSpPr>
          <p:spPr bwMode="auto">
            <a:xfrm>
              <a:off x="-2310" y="1651"/>
              <a:ext cx="521" cy="533"/>
            </a:xfrm>
            <a:custGeom>
              <a:avLst/>
              <a:gdLst>
                <a:gd name="T0" fmla="*/ 1 w 1042"/>
                <a:gd name="T1" fmla="*/ 0 h 1066"/>
                <a:gd name="T2" fmla="*/ 1 w 1042"/>
                <a:gd name="T3" fmla="*/ 1 h 1066"/>
                <a:gd name="T4" fmla="*/ 1 w 1042"/>
                <a:gd name="T5" fmla="*/ 1 h 1066"/>
                <a:gd name="T6" fmla="*/ 1 w 1042"/>
                <a:gd name="T7" fmla="*/ 1 h 1066"/>
                <a:gd name="T8" fmla="*/ 1 w 1042"/>
                <a:gd name="T9" fmla="*/ 1 h 1066"/>
                <a:gd name="T10" fmla="*/ 1 w 1042"/>
                <a:gd name="T11" fmla="*/ 1 h 1066"/>
                <a:gd name="T12" fmla="*/ 1 w 1042"/>
                <a:gd name="T13" fmla="*/ 1 h 1066"/>
                <a:gd name="T14" fmla="*/ 1 w 1042"/>
                <a:gd name="T15" fmla="*/ 1 h 1066"/>
                <a:gd name="T16" fmla="*/ 1 w 1042"/>
                <a:gd name="T17" fmla="*/ 1 h 1066"/>
                <a:gd name="T18" fmla="*/ 1 w 1042"/>
                <a:gd name="T19" fmla="*/ 1 h 1066"/>
                <a:gd name="T20" fmla="*/ 1 w 1042"/>
                <a:gd name="T21" fmla="*/ 1 h 1066"/>
                <a:gd name="T22" fmla="*/ 1 w 1042"/>
                <a:gd name="T23" fmla="*/ 1 h 1066"/>
                <a:gd name="T24" fmla="*/ 1 w 1042"/>
                <a:gd name="T25" fmla="*/ 1 h 1066"/>
                <a:gd name="T26" fmla="*/ 1 w 1042"/>
                <a:gd name="T27" fmla="*/ 1 h 1066"/>
                <a:gd name="T28" fmla="*/ 1 w 1042"/>
                <a:gd name="T29" fmla="*/ 1 h 1066"/>
                <a:gd name="T30" fmla="*/ 1 w 1042"/>
                <a:gd name="T31" fmla="*/ 1 h 1066"/>
                <a:gd name="T32" fmla="*/ 1 w 1042"/>
                <a:gd name="T33" fmla="*/ 1 h 1066"/>
                <a:gd name="T34" fmla="*/ 1 w 1042"/>
                <a:gd name="T35" fmla="*/ 1 h 1066"/>
                <a:gd name="T36" fmla="*/ 1 w 1042"/>
                <a:gd name="T37" fmla="*/ 1 h 1066"/>
                <a:gd name="T38" fmla="*/ 1 w 1042"/>
                <a:gd name="T39" fmla="*/ 1 h 1066"/>
                <a:gd name="T40" fmla="*/ 1 w 1042"/>
                <a:gd name="T41" fmla="*/ 1 h 1066"/>
                <a:gd name="T42" fmla="*/ 1 w 1042"/>
                <a:gd name="T43" fmla="*/ 1 h 1066"/>
                <a:gd name="T44" fmla="*/ 1 w 1042"/>
                <a:gd name="T45" fmla="*/ 1 h 1066"/>
                <a:gd name="T46" fmla="*/ 1 w 1042"/>
                <a:gd name="T47" fmla="*/ 1 h 1066"/>
                <a:gd name="T48" fmla="*/ 1 w 1042"/>
                <a:gd name="T49" fmla="*/ 1 h 1066"/>
                <a:gd name="T50" fmla="*/ 1 w 1042"/>
                <a:gd name="T51" fmla="*/ 1 h 1066"/>
                <a:gd name="T52" fmla="*/ 1 w 1042"/>
                <a:gd name="T53" fmla="*/ 1 h 1066"/>
                <a:gd name="T54" fmla="*/ 1 w 1042"/>
                <a:gd name="T55" fmla="*/ 1 h 1066"/>
                <a:gd name="T56" fmla="*/ 1 w 1042"/>
                <a:gd name="T57" fmla="*/ 1 h 1066"/>
                <a:gd name="T58" fmla="*/ 1 w 1042"/>
                <a:gd name="T59" fmla="*/ 1 h 1066"/>
                <a:gd name="T60" fmla="*/ 1 w 1042"/>
                <a:gd name="T61" fmla="*/ 1 h 1066"/>
                <a:gd name="T62" fmla="*/ 1 w 1042"/>
                <a:gd name="T63" fmla="*/ 1 h 1066"/>
                <a:gd name="T64" fmla="*/ 1 w 1042"/>
                <a:gd name="T65" fmla="*/ 1 h 1066"/>
                <a:gd name="T66" fmla="*/ 1 w 1042"/>
                <a:gd name="T67" fmla="*/ 1 h 1066"/>
                <a:gd name="T68" fmla="*/ 1 w 1042"/>
                <a:gd name="T69" fmla="*/ 1 h 1066"/>
                <a:gd name="T70" fmla="*/ 1 w 1042"/>
                <a:gd name="T71" fmla="*/ 1 h 1066"/>
                <a:gd name="T72" fmla="*/ 1 w 1042"/>
                <a:gd name="T73" fmla="*/ 1 h 1066"/>
                <a:gd name="T74" fmla="*/ 1 w 1042"/>
                <a:gd name="T75" fmla="*/ 1 h 1066"/>
                <a:gd name="T76" fmla="*/ 0 w 1042"/>
                <a:gd name="T77" fmla="*/ 1 h 1066"/>
                <a:gd name="T78" fmla="*/ 1 w 1042"/>
                <a:gd name="T79" fmla="*/ 1 h 1066"/>
                <a:gd name="T80" fmla="*/ 1 w 1042"/>
                <a:gd name="T81" fmla="*/ 1 h 1066"/>
                <a:gd name="T82" fmla="*/ 1 w 1042"/>
                <a:gd name="T83" fmla="*/ 1 h 1066"/>
                <a:gd name="T84" fmla="*/ 1 w 1042"/>
                <a:gd name="T85" fmla="*/ 1 h 1066"/>
                <a:gd name="T86" fmla="*/ 1 w 1042"/>
                <a:gd name="T87" fmla="*/ 1 h 1066"/>
                <a:gd name="T88" fmla="*/ 1 w 1042"/>
                <a:gd name="T89" fmla="*/ 1 h 1066"/>
                <a:gd name="T90" fmla="*/ 1 w 1042"/>
                <a:gd name="T91" fmla="*/ 1 h 1066"/>
                <a:gd name="T92" fmla="*/ 1 w 1042"/>
                <a:gd name="T93" fmla="*/ 1 h 1066"/>
                <a:gd name="T94" fmla="*/ 1 w 1042"/>
                <a:gd name="T95" fmla="*/ 1 h 1066"/>
                <a:gd name="T96" fmla="*/ 1 w 1042"/>
                <a:gd name="T97" fmla="*/ 1 h 1066"/>
                <a:gd name="T98" fmla="*/ 1 w 1042"/>
                <a:gd name="T99" fmla="*/ 1 h 1066"/>
                <a:gd name="T100" fmla="*/ 1 w 1042"/>
                <a:gd name="T101" fmla="*/ 1 h 1066"/>
                <a:gd name="T102" fmla="*/ 1 w 1042"/>
                <a:gd name="T103" fmla="*/ 1 h 1066"/>
                <a:gd name="T104" fmla="*/ 1 w 1042"/>
                <a:gd name="T105" fmla="*/ 1 h 1066"/>
                <a:gd name="T106" fmla="*/ 1 w 1042"/>
                <a:gd name="T107" fmla="*/ 1 h 1066"/>
                <a:gd name="T108" fmla="*/ 1 w 1042"/>
                <a:gd name="T109" fmla="*/ 1 h 1066"/>
                <a:gd name="T110" fmla="*/ 1 w 1042"/>
                <a:gd name="T111" fmla="*/ 1 h 1066"/>
                <a:gd name="T112" fmla="*/ 1 w 1042"/>
                <a:gd name="T113" fmla="*/ 1 h 1066"/>
                <a:gd name="T114" fmla="*/ 1 w 1042"/>
                <a:gd name="T115" fmla="*/ 1 h 1066"/>
                <a:gd name="T116" fmla="*/ 1 w 1042"/>
                <a:gd name="T117" fmla="*/ 1 h 1066"/>
                <a:gd name="T118" fmla="*/ 1 w 1042"/>
                <a:gd name="T119" fmla="*/ 0 h 1066"/>
                <a:gd name="T120" fmla="*/ 1 w 1042"/>
                <a:gd name="T121" fmla="*/ 0 h 106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42"/>
                <a:gd name="T184" fmla="*/ 0 h 1066"/>
                <a:gd name="T185" fmla="*/ 1042 w 1042"/>
                <a:gd name="T186" fmla="*/ 1066 h 106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42" h="1066">
                  <a:moveTo>
                    <a:pt x="981" y="0"/>
                  </a:moveTo>
                  <a:lnTo>
                    <a:pt x="958" y="89"/>
                  </a:lnTo>
                  <a:lnTo>
                    <a:pt x="933" y="209"/>
                  </a:lnTo>
                  <a:lnTo>
                    <a:pt x="916" y="344"/>
                  </a:lnTo>
                  <a:lnTo>
                    <a:pt x="901" y="456"/>
                  </a:lnTo>
                  <a:lnTo>
                    <a:pt x="897" y="577"/>
                  </a:lnTo>
                  <a:lnTo>
                    <a:pt x="897" y="684"/>
                  </a:lnTo>
                  <a:lnTo>
                    <a:pt x="916" y="819"/>
                  </a:lnTo>
                  <a:lnTo>
                    <a:pt x="933" y="902"/>
                  </a:lnTo>
                  <a:lnTo>
                    <a:pt x="920" y="931"/>
                  </a:lnTo>
                  <a:lnTo>
                    <a:pt x="897" y="948"/>
                  </a:lnTo>
                  <a:lnTo>
                    <a:pt x="772" y="967"/>
                  </a:lnTo>
                  <a:lnTo>
                    <a:pt x="642" y="977"/>
                  </a:lnTo>
                  <a:lnTo>
                    <a:pt x="441" y="967"/>
                  </a:lnTo>
                  <a:lnTo>
                    <a:pt x="264" y="948"/>
                  </a:lnTo>
                  <a:lnTo>
                    <a:pt x="131" y="941"/>
                  </a:lnTo>
                  <a:lnTo>
                    <a:pt x="103" y="921"/>
                  </a:lnTo>
                  <a:lnTo>
                    <a:pt x="135" y="847"/>
                  </a:lnTo>
                  <a:lnTo>
                    <a:pt x="167" y="697"/>
                  </a:lnTo>
                  <a:lnTo>
                    <a:pt x="186" y="568"/>
                  </a:lnTo>
                  <a:lnTo>
                    <a:pt x="218" y="446"/>
                  </a:lnTo>
                  <a:lnTo>
                    <a:pt x="241" y="330"/>
                  </a:lnTo>
                  <a:lnTo>
                    <a:pt x="276" y="243"/>
                  </a:lnTo>
                  <a:lnTo>
                    <a:pt x="308" y="157"/>
                  </a:lnTo>
                  <a:lnTo>
                    <a:pt x="344" y="157"/>
                  </a:lnTo>
                  <a:lnTo>
                    <a:pt x="391" y="186"/>
                  </a:lnTo>
                  <a:lnTo>
                    <a:pt x="475" y="218"/>
                  </a:lnTo>
                  <a:lnTo>
                    <a:pt x="492" y="176"/>
                  </a:lnTo>
                  <a:lnTo>
                    <a:pt x="428" y="140"/>
                  </a:lnTo>
                  <a:lnTo>
                    <a:pt x="372" y="112"/>
                  </a:lnTo>
                  <a:lnTo>
                    <a:pt x="315" y="80"/>
                  </a:lnTo>
                  <a:lnTo>
                    <a:pt x="283" y="102"/>
                  </a:lnTo>
                  <a:lnTo>
                    <a:pt x="237" y="195"/>
                  </a:lnTo>
                  <a:lnTo>
                    <a:pt x="196" y="317"/>
                  </a:lnTo>
                  <a:lnTo>
                    <a:pt x="150" y="475"/>
                  </a:lnTo>
                  <a:lnTo>
                    <a:pt x="108" y="665"/>
                  </a:lnTo>
                  <a:lnTo>
                    <a:pt x="74" y="790"/>
                  </a:lnTo>
                  <a:lnTo>
                    <a:pt x="38" y="889"/>
                  </a:lnTo>
                  <a:lnTo>
                    <a:pt x="0" y="935"/>
                  </a:lnTo>
                  <a:lnTo>
                    <a:pt x="19" y="967"/>
                  </a:lnTo>
                  <a:lnTo>
                    <a:pt x="89" y="986"/>
                  </a:lnTo>
                  <a:lnTo>
                    <a:pt x="237" y="1024"/>
                  </a:lnTo>
                  <a:lnTo>
                    <a:pt x="372" y="1041"/>
                  </a:lnTo>
                  <a:lnTo>
                    <a:pt x="559" y="1060"/>
                  </a:lnTo>
                  <a:lnTo>
                    <a:pt x="656" y="1066"/>
                  </a:lnTo>
                  <a:lnTo>
                    <a:pt x="785" y="1060"/>
                  </a:lnTo>
                  <a:lnTo>
                    <a:pt x="893" y="1051"/>
                  </a:lnTo>
                  <a:lnTo>
                    <a:pt x="962" y="1032"/>
                  </a:lnTo>
                  <a:lnTo>
                    <a:pt x="981" y="1005"/>
                  </a:lnTo>
                  <a:lnTo>
                    <a:pt x="1004" y="967"/>
                  </a:lnTo>
                  <a:lnTo>
                    <a:pt x="1023" y="921"/>
                  </a:lnTo>
                  <a:lnTo>
                    <a:pt x="994" y="857"/>
                  </a:lnTo>
                  <a:lnTo>
                    <a:pt x="977" y="762"/>
                  </a:lnTo>
                  <a:lnTo>
                    <a:pt x="962" y="655"/>
                  </a:lnTo>
                  <a:lnTo>
                    <a:pt x="958" y="530"/>
                  </a:lnTo>
                  <a:lnTo>
                    <a:pt x="968" y="427"/>
                  </a:lnTo>
                  <a:lnTo>
                    <a:pt x="994" y="251"/>
                  </a:lnTo>
                  <a:lnTo>
                    <a:pt x="1004" y="125"/>
                  </a:lnTo>
                  <a:lnTo>
                    <a:pt x="1042" y="19"/>
                  </a:lnTo>
                  <a:lnTo>
                    <a:pt x="98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0" name="Freeform 53"/>
            <p:cNvSpPr>
              <a:spLocks/>
            </p:cNvSpPr>
            <p:nvPr/>
          </p:nvSpPr>
          <p:spPr bwMode="auto">
            <a:xfrm>
              <a:off x="-2412" y="1638"/>
              <a:ext cx="253" cy="74"/>
            </a:xfrm>
            <a:custGeom>
              <a:avLst/>
              <a:gdLst>
                <a:gd name="T0" fmla="*/ 0 w 506"/>
                <a:gd name="T1" fmla="*/ 1 h 148"/>
                <a:gd name="T2" fmla="*/ 1 w 506"/>
                <a:gd name="T3" fmla="*/ 1 h 148"/>
                <a:gd name="T4" fmla="*/ 1 w 506"/>
                <a:gd name="T5" fmla="*/ 1 h 148"/>
                <a:gd name="T6" fmla="*/ 1 w 506"/>
                <a:gd name="T7" fmla="*/ 1 h 148"/>
                <a:gd name="T8" fmla="*/ 1 w 506"/>
                <a:gd name="T9" fmla="*/ 1 h 148"/>
                <a:gd name="T10" fmla="*/ 1 w 506"/>
                <a:gd name="T11" fmla="*/ 1 h 148"/>
                <a:gd name="T12" fmla="*/ 1 w 506"/>
                <a:gd name="T13" fmla="*/ 1 h 148"/>
                <a:gd name="T14" fmla="*/ 1 w 506"/>
                <a:gd name="T15" fmla="*/ 1 h 148"/>
                <a:gd name="T16" fmla="*/ 1 w 506"/>
                <a:gd name="T17" fmla="*/ 1 h 148"/>
                <a:gd name="T18" fmla="*/ 1 w 506"/>
                <a:gd name="T19" fmla="*/ 1 h 148"/>
                <a:gd name="T20" fmla="*/ 1 w 506"/>
                <a:gd name="T21" fmla="*/ 1 h 148"/>
                <a:gd name="T22" fmla="*/ 1 w 506"/>
                <a:gd name="T23" fmla="*/ 1 h 148"/>
                <a:gd name="T24" fmla="*/ 1 w 506"/>
                <a:gd name="T25" fmla="*/ 1 h 148"/>
                <a:gd name="T26" fmla="*/ 1 w 506"/>
                <a:gd name="T27" fmla="*/ 0 h 148"/>
                <a:gd name="T28" fmla="*/ 0 w 506"/>
                <a:gd name="T29" fmla="*/ 1 h 148"/>
                <a:gd name="T30" fmla="*/ 0 w 506"/>
                <a:gd name="T31" fmla="*/ 1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06"/>
                <a:gd name="T49" fmla="*/ 0 h 148"/>
                <a:gd name="T50" fmla="*/ 506 w 506"/>
                <a:gd name="T51" fmla="*/ 148 h 1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06" h="148">
                  <a:moveTo>
                    <a:pt x="0" y="4"/>
                  </a:moveTo>
                  <a:lnTo>
                    <a:pt x="27" y="97"/>
                  </a:lnTo>
                  <a:lnTo>
                    <a:pt x="52" y="129"/>
                  </a:lnTo>
                  <a:lnTo>
                    <a:pt x="94" y="148"/>
                  </a:lnTo>
                  <a:lnTo>
                    <a:pt x="187" y="135"/>
                  </a:lnTo>
                  <a:lnTo>
                    <a:pt x="297" y="116"/>
                  </a:lnTo>
                  <a:lnTo>
                    <a:pt x="419" y="93"/>
                  </a:lnTo>
                  <a:lnTo>
                    <a:pt x="506" y="49"/>
                  </a:lnTo>
                  <a:lnTo>
                    <a:pt x="405" y="32"/>
                  </a:lnTo>
                  <a:lnTo>
                    <a:pt x="255" y="65"/>
                  </a:lnTo>
                  <a:lnTo>
                    <a:pt x="149" y="78"/>
                  </a:lnTo>
                  <a:lnTo>
                    <a:pt x="88" y="87"/>
                  </a:lnTo>
                  <a:lnTo>
                    <a:pt x="65" y="55"/>
                  </a:lnTo>
                  <a:lnTo>
                    <a:pt x="4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1" name="Freeform 54"/>
            <p:cNvSpPr>
              <a:spLocks/>
            </p:cNvSpPr>
            <p:nvPr/>
          </p:nvSpPr>
          <p:spPr bwMode="auto">
            <a:xfrm>
              <a:off x="-2240" y="1591"/>
              <a:ext cx="823" cy="228"/>
            </a:xfrm>
            <a:custGeom>
              <a:avLst/>
              <a:gdLst>
                <a:gd name="T0" fmla="*/ 1 w 1644"/>
                <a:gd name="T1" fmla="*/ 0 h 454"/>
                <a:gd name="T2" fmla="*/ 0 w 1644"/>
                <a:gd name="T3" fmla="*/ 1 h 454"/>
                <a:gd name="T4" fmla="*/ 0 w 1644"/>
                <a:gd name="T5" fmla="*/ 1 h 454"/>
                <a:gd name="T6" fmla="*/ 1 w 1644"/>
                <a:gd name="T7" fmla="*/ 1 h 454"/>
                <a:gd name="T8" fmla="*/ 1 w 1644"/>
                <a:gd name="T9" fmla="*/ 1 h 454"/>
                <a:gd name="T10" fmla="*/ 1 w 1644"/>
                <a:gd name="T11" fmla="*/ 1 h 454"/>
                <a:gd name="T12" fmla="*/ 1 w 1644"/>
                <a:gd name="T13" fmla="*/ 1 h 454"/>
                <a:gd name="T14" fmla="*/ 1 w 1644"/>
                <a:gd name="T15" fmla="*/ 1 h 454"/>
                <a:gd name="T16" fmla="*/ 1 w 1644"/>
                <a:gd name="T17" fmla="*/ 1 h 454"/>
                <a:gd name="T18" fmla="*/ 1 w 1644"/>
                <a:gd name="T19" fmla="*/ 1 h 454"/>
                <a:gd name="T20" fmla="*/ 1 w 1644"/>
                <a:gd name="T21" fmla="*/ 1 h 454"/>
                <a:gd name="T22" fmla="*/ 1 w 1644"/>
                <a:gd name="T23" fmla="*/ 1 h 454"/>
                <a:gd name="T24" fmla="*/ 1 w 1644"/>
                <a:gd name="T25" fmla="*/ 1 h 454"/>
                <a:gd name="T26" fmla="*/ 1 w 1644"/>
                <a:gd name="T27" fmla="*/ 1 h 454"/>
                <a:gd name="T28" fmla="*/ 1 w 1644"/>
                <a:gd name="T29" fmla="*/ 1 h 454"/>
                <a:gd name="T30" fmla="*/ 1 w 1644"/>
                <a:gd name="T31" fmla="*/ 1 h 454"/>
                <a:gd name="T32" fmla="*/ 1 w 1644"/>
                <a:gd name="T33" fmla="*/ 1 h 454"/>
                <a:gd name="T34" fmla="*/ 1 w 1644"/>
                <a:gd name="T35" fmla="*/ 1 h 454"/>
                <a:gd name="T36" fmla="*/ 1 w 1644"/>
                <a:gd name="T37" fmla="*/ 1 h 454"/>
                <a:gd name="T38" fmla="*/ 1 w 1644"/>
                <a:gd name="T39" fmla="*/ 1 h 454"/>
                <a:gd name="T40" fmla="*/ 1 w 1644"/>
                <a:gd name="T41" fmla="*/ 1 h 454"/>
                <a:gd name="T42" fmla="*/ 1 w 1644"/>
                <a:gd name="T43" fmla="*/ 1 h 454"/>
                <a:gd name="T44" fmla="*/ 1 w 1644"/>
                <a:gd name="T45" fmla="*/ 1 h 454"/>
                <a:gd name="T46" fmla="*/ 1 w 1644"/>
                <a:gd name="T47" fmla="*/ 1 h 454"/>
                <a:gd name="T48" fmla="*/ 1 w 1644"/>
                <a:gd name="T49" fmla="*/ 1 h 454"/>
                <a:gd name="T50" fmla="*/ 1 w 1644"/>
                <a:gd name="T51" fmla="*/ 1 h 454"/>
                <a:gd name="T52" fmla="*/ 1 w 1644"/>
                <a:gd name="T53" fmla="*/ 1 h 454"/>
                <a:gd name="T54" fmla="*/ 1 w 1644"/>
                <a:gd name="T55" fmla="*/ 1 h 454"/>
                <a:gd name="T56" fmla="*/ 1 w 1644"/>
                <a:gd name="T57" fmla="*/ 1 h 454"/>
                <a:gd name="T58" fmla="*/ 1 w 1644"/>
                <a:gd name="T59" fmla="*/ 1 h 454"/>
                <a:gd name="T60" fmla="*/ 1 w 1644"/>
                <a:gd name="T61" fmla="*/ 1 h 454"/>
                <a:gd name="T62" fmla="*/ 1 w 1644"/>
                <a:gd name="T63" fmla="*/ 1 h 454"/>
                <a:gd name="T64" fmla="*/ 1 w 1644"/>
                <a:gd name="T65" fmla="*/ 1 h 454"/>
                <a:gd name="T66" fmla="*/ 1 w 1644"/>
                <a:gd name="T67" fmla="*/ 1 h 454"/>
                <a:gd name="T68" fmla="*/ 1 w 1644"/>
                <a:gd name="T69" fmla="*/ 1 h 454"/>
                <a:gd name="T70" fmla="*/ 1 w 1644"/>
                <a:gd name="T71" fmla="*/ 1 h 454"/>
                <a:gd name="T72" fmla="*/ 1 w 1644"/>
                <a:gd name="T73" fmla="*/ 1 h 454"/>
                <a:gd name="T74" fmla="*/ 1 w 1644"/>
                <a:gd name="T75" fmla="*/ 1 h 454"/>
                <a:gd name="T76" fmla="*/ 1 w 1644"/>
                <a:gd name="T77" fmla="*/ 1 h 454"/>
                <a:gd name="T78" fmla="*/ 1 w 1644"/>
                <a:gd name="T79" fmla="*/ 1 h 454"/>
                <a:gd name="T80" fmla="*/ 1 w 1644"/>
                <a:gd name="T81" fmla="*/ 1 h 454"/>
                <a:gd name="T82" fmla="*/ 1 w 1644"/>
                <a:gd name="T83" fmla="*/ 1 h 454"/>
                <a:gd name="T84" fmla="*/ 1 w 1644"/>
                <a:gd name="T85" fmla="*/ 1 h 454"/>
                <a:gd name="T86" fmla="*/ 1 w 1644"/>
                <a:gd name="T87" fmla="*/ 1 h 454"/>
                <a:gd name="T88" fmla="*/ 1 w 1644"/>
                <a:gd name="T89" fmla="*/ 1 h 454"/>
                <a:gd name="T90" fmla="*/ 1 w 1644"/>
                <a:gd name="T91" fmla="*/ 1 h 454"/>
                <a:gd name="T92" fmla="*/ 1 w 1644"/>
                <a:gd name="T93" fmla="*/ 1 h 454"/>
                <a:gd name="T94" fmla="*/ 1 w 1644"/>
                <a:gd name="T95" fmla="*/ 1 h 454"/>
                <a:gd name="T96" fmla="*/ 1 w 1644"/>
                <a:gd name="T97" fmla="*/ 1 h 454"/>
                <a:gd name="T98" fmla="*/ 1 w 1644"/>
                <a:gd name="T99" fmla="*/ 1 h 454"/>
                <a:gd name="T100" fmla="*/ 1 w 1644"/>
                <a:gd name="T101" fmla="*/ 1 h 454"/>
                <a:gd name="T102" fmla="*/ 1 w 1644"/>
                <a:gd name="T103" fmla="*/ 1 h 454"/>
                <a:gd name="T104" fmla="*/ 1 w 1644"/>
                <a:gd name="T105" fmla="*/ 1 h 454"/>
                <a:gd name="T106" fmla="*/ 1 w 1644"/>
                <a:gd name="T107" fmla="*/ 1 h 454"/>
                <a:gd name="T108" fmla="*/ 1 w 1644"/>
                <a:gd name="T109" fmla="*/ 0 h 454"/>
                <a:gd name="T110" fmla="*/ 1 w 1644"/>
                <a:gd name="T111" fmla="*/ 0 h 45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44"/>
                <a:gd name="T169" fmla="*/ 0 h 454"/>
                <a:gd name="T170" fmla="*/ 1644 w 1644"/>
                <a:gd name="T171" fmla="*/ 454 h 45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44" h="454">
                  <a:moveTo>
                    <a:pt x="9" y="0"/>
                  </a:moveTo>
                  <a:lnTo>
                    <a:pt x="0" y="42"/>
                  </a:lnTo>
                  <a:lnTo>
                    <a:pt x="0" y="78"/>
                  </a:lnTo>
                  <a:lnTo>
                    <a:pt x="22" y="120"/>
                  </a:lnTo>
                  <a:lnTo>
                    <a:pt x="64" y="152"/>
                  </a:lnTo>
                  <a:lnTo>
                    <a:pt x="119" y="167"/>
                  </a:lnTo>
                  <a:lnTo>
                    <a:pt x="184" y="167"/>
                  </a:lnTo>
                  <a:lnTo>
                    <a:pt x="296" y="167"/>
                  </a:lnTo>
                  <a:lnTo>
                    <a:pt x="418" y="148"/>
                  </a:lnTo>
                  <a:lnTo>
                    <a:pt x="576" y="139"/>
                  </a:lnTo>
                  <a:lnTo>
                    <a:pt x="695" y="135"/>
                  </a:lnTo>
                  <a:lnTo>
                    <a:pt x="802" y="129"/>
                  </a:lnTo>
                  <a:lnTo>
                    <a:pt x="853" y="148"/>
                  </a:lnTo>
                  <a:lnTo>
                    <a:pt x="920" y="171"/>
                  </a:lnTo>
                  <a:lnTo>
                    <a:pt x="943" y="228"/>
                  </a:lnTo>
                  <a:lnTo>
                    <a:pt x="960" y="277"/>
                  </a:lnTo>
                  <a:lnTo>
                    <a:pt x="1007" y="329"/>
                  </a:lnTo>
                  <a:lnTo>
                    <a:pt x="1053" y="367"/>
                  </a:lnTo>
                  <a:lnTo>
                    <a:pt x="1123" y="412"/>
                  </a:lnTo>
                  <a:lnTo>
                    <a:pt x="1174" y="431"/>
                  </a:lnTo>
                  <a:lnTo>
                    <a:pt x="1258" y="454"/>
                  </a:lnTo>
                  <a:lnTo>
                    <a:pt x="1342" y="454"/>
                  </a:lnTo>
                  <a:lnTo>
                    <a:pt x="1397" y="447"/>
                  </a:lnTo>
                  <a:lnTo>
                    <a:pt x="1458" y="422"/>
                  </a:lnTo>
                  <a:lnTo>
                    <a:pt x="1522" y="390"/>
                  </a:lnTo>
                  <a:lnTo>
                    <a:pt x="1555" y="353"/>
                  </a:lnTo>
                  <a:lnTo>
                    <a:pt x="1593" y="296"/>
                  </a:lnTo>
                  <a:lnTo>
                    <a:pt x="1644" y="203"/>
                  </a:lnTo>
                  <a:lnTo>
                    <a:pt x="1587" y="190"/>
                  </a:lnTo>
                  <a:lnTo>
                    <a:pt x="1551" y="251"/>
                  </a:lnTo>
                  <a:lnTo>
                    <a:pt x="1486" y="296"/>
                  </a:lnTo>
                  <a:lnTo>
                    <a:pt x="1435" y="334"/>
                  </a:lnTo>
                  <a:lnTo>
                    <a:pt x="1370" y="353"/>
                  </a:lnTo>
                  <a:lnTo>
                    <a:pt x="1304" y="363"/>
                  </a:lnTo>
                  <a:lnTo>
                    <a:pt x="1216" y="353"/>
                  </a:lnTo>
                  <a:lnTo>
                    <a:pt x="1133" y="325"/>
                  </a:lnTo>
                  <a:lnTo>
                    <a:pt x="1068" y="296"/>
                  </a:lnTo>
                  <a:lnTo>
                    <a:pt x="1007" y="251"/>
                  </a:lnTo>
                  <a:lnTo>
                    <a:pt x="998" y="177"/>
                  </a:lnTo>
                  <a:lnTo>
                    <a:pt x="965" y="167"/>
                  </a:lnTo>
                  <a:lnTo>
                    <a:pt x="937" y="129"/>
                  </a:lnTo>
                  <a:lnTo>
                    <a:pt x="891" y="87"/>
                  </a:lnTo>
                  <a:lnTo>
                    <a:pt x="853" y="74"/>
                  </a:lnTo>
                  <a:lnTo>
                    <a:pt x="792" y="74"/>
                  </a:lnTo>
                  <a:lnTo>
                    <a:pt x="701" y="65"/>
                  </a:lnTo>
                  <a:lnTo>
                    <a:pt x="492" y="84"/>
                  </a:lnTo>
                  <a:lnTo>
                    <a:pt x="389" y="84"/>
                  </a:lnTo>
                  <a:lnTo>
                    <a:pt x="325" y="101"/>
                  </a:lnTo>
                  <a:lnTo>
                    <a:pt x="250" y="106"/>
                  </a:lnTo>
                  <a:lnTo>
                    <a:pt x="167" y="101"/>
                  </a:lnTo>
                  <a:lnTo>
                    <a:pt x="110" y="93"/>
                  </a:lnTo>
                  <a:lnTo>
                    <a:pt x="64" y="74"/>
                  </a:lnTo>
                  <a:lnTo>
                    <a:pt x="45" y="42"/>
                  </a:lnTo>
                  <a:lnTo>
                    <a:pt x="41" y="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2" name="Freeform 55"/>
            <p:cNvSpPr>
              <a:spLocks/>
            </p:cNvSpPr>
            <p:nvPr/>
          </p:nvSpPr>
          <p:spPr bwMode="auto">
            <a:xfrm>
              <a:off x="-3120" y="1707"/>
              <a:ext cx="831" cy="458"/>
            </a:xfrm>
            <a:custGeom>
              <a:avLst/>
              <a:gdLst>
                <a:gd name="T0" fmla="*/ 1 w 1662"/>
                <a:gd name="T1" fmla="*/ 1 h 916"/>
                <a:gd name="T2" fmla="*/ 1 w 1662"/>
                <a:gd name="T3" fmla="*/ 1 h 916"/>
                <a:gd name="T4" fmla="*/ 1 w 1662"/>
                <a:gd name="T5" fmla="*/ 1 h 916"/>
                <a:gd name="T6" fmla="*/ 1 w 1662"/>
                <a:gd name="T7" fmla="*/ 1 h 916"/>
                <a:gd name="T8" fmla="*/ 1 w 1662"/>
                <a:gd name="T9" fmla="*/ 1 h 916"/>
                <a:gd name="T10" fmla="*/ 1 w 1662"/>
                <a:gd name="T11" fmla="*/ 1 h 916"/>
                <a:gd name="T12" fmla="*/ 1 w 1662"/>
                <a:gd name="T13" fmla="*/ 1 h 916"/>
                <a:gd name="T14" fmla="*/ 1 w 1662"/>
                <a:gd name="T15" fmla="*/ 1 h 916"/>
                <a:gd name="T16" fmla="*/ 1 w 1662"/>
                <a:gd name="T17" fmla="*/ 1 h 916"/>
                <a:gd name="T18" fmla="*/ 1 w 1662"/>
                <a:gd name="T19" fmla="*/ 1 h 916"/>
                <a:gd name="T20" fmla="*/ 1 w 1662"/>
                <a:gd name="T21" fmla="*/ 1 h 916"/>
                <a:gd name="T22" fmla="*/ 1 w 1662"/>
                <a:gd name="T23" fmla="*/ 1 h 916"/>
                <a:gd name="T24" fmla="*/ 1 w 1662"/>
                <a:gd name="T25" fmla="*/ 1 h 916"/>
                <a:gd name="T26" fmla="*/ 1 w 1662"/>
                <a:gd name="T27" fmla="*/ 1 h 916"/>
                <a:gd name="T28" fmla="*/ 1 w 1662"/>
                <a:gd name="T29" fmla="*/ 1 h 916"/>
                <a:gd name="T30" fmla="*/ 1 w 1662"/>
                <a:gd name="T31" fmla="*/ 1 h 916"/>
                <a:gd name="T32" fmla="*/ 0 w 1662"/>
                <a:gd name="T33" fmla="*/ 1 h 916"/>
                <a:gd name="T34" fmla="*/ 1 w 1662"/>
                <a:gd name="T35" fmla="*/ 1 h 916"/>
                <a:gd name="T36" fmla="*/ 1 w 1662"/>
                <a:gd name="T37" fmla="*/ 1 h 916"/>
                <a:gd name="T38" fmla="*/ 1 w 1662"/>
                <a:gd name="T39" fmla="*/ 1 h 916"/>
                <a:gd name="T40" fmla="*/ 1 w 1662"/>
                <a:gd name="T41" fmla="*/ 1 h 916"/>
                <a:gd name="T42" fmla="*/ 1 w 1662"/>
                <a:gd name="T43" fmla="*/ 1 h 916"/>
                <a:gd name="T44" fmla="*/ 1 w 1662"/>
                <a:gd name="T45" fmla="*/ 1 h 916"/>
                <a:gd name="T46" fmla="*/ 1 w 1662"/>
                <a:gd name="T47" fmla="*/ 1 h 916"/>
                <a:gd name="T48" fmla="*/ 1 w 1662"/>
                <a:gd name="T49" fmla="*/ 1 h 916"/>
                <a:gd name="T50" fmla="*/ 1 w 1662"/>
                <a:gd name="T51" fmla="*/ 1 h 916"/>
                <a:gd name="T52" fmla="*/ 1 w 1662"/>
                <a:gd name="T53" fmla="*/ 1 h 916"/>
                <a:gd name="T54" fmla="*/ 1 w 1662"/>
                <a:gd name="T55" fmla="*/ 1 h 916"/>
                <a:gd name="T56" fmla="*/ 1 w 1662"/>
                <a:gd name="T57" fmla="*/ 1 h 916"/>
                <a:gd name="T58" fmla="*/ 1 w 1662"/>
                <a:gd name="T59" fmla="*/ 1 h 916"/>
                <a:gd name="T60" fmla="*/ 1 w 1662"/>
                <a:gd name="T61" fmla="*/ 1 h 916"/>
                <a:gd name="T62" fmla="*/ 1 w 1662"/>
                <a:gd name="T63" fmla="*/ 1 h 916"/>
                <a:gd name="T64" fmla="*/ 1 w 1662"/>
                <a:gd name="T65" fmla="*/ 1 h 916"/>
                <a:gd name="T66" fmla="*/ 1 w 1662"/>
                <a:gd name="T67" fmla="*/ 1 h 916"/>
                <a:gd name="T68" fmla="*/ 1 w 1662"/>
                <a:gd name="T69" fmla="*/ 1 h 916"/>
                <a:gd name="T70" fmla="*/ 1 w 1662"/>
                <a:gd name="T71" fmla="*/ 1 h 916"/>
                <a:gd name="T72" fmla="*/ 1 w 1662"/>
                <a:gd name="T73" fmla="*/ 1 h 916"/>
                <a:gd name="T74" fmla="*/ 1 w 1662"/>
                <a:gd name="T75" fmla="*/ 1 h 916"/>
                <a:gd name="T76" fmla="*/ 1 w 1662"/>
                <a:gd name="T77" fmla="*/ 1 h 916"/>
                <a:gd name="T78" fmla="*/ 1 w 1662"/>
                <a:gd name="T79" fmla="*/ 1 h 916"/>
                <a:gd name="T80" fmla="*/ 1 w 1662"/>
                <a:gd name="T81" fmla="*/ 1 h 916"/>
                <a:gd name="T82" fmla="*/ 1 w 1662"/>
                <a:gd name="T83" fmla="*/ 1 h 916"/>
                <a:gd name="T84" fmla="*/ 1 w 1662"/>
                <a:gd name="T85" fmla="*/ 1 h 916"/>
                <a:gd name="T86" fmla="*/ 1 w 1662"/>
                <a:gd name="T87" fmla="*/ 1 h 916"/>
                <a:gd name="T88" fmla="*/ 1 w 1662"/>
                <a:gd name="T89" fmla="*/ 1 h 916"/>
                <a:gd name="T90" fmla="*/ 1 w 1662"/>
                <a:gd name="T91" fmla="*/ 0 h 916"/>
                <a:gd name="T92" fmla="*/ 1 w 1662"/>
                <a:gd name="T93" fmla="*/ 1 h 9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662"/>
                <a:gd name="T142" fmla="*/ 0 h 916"/>
                <a:gd name="T143" fmla="*/ 1662 w 1662"/>
                <a:gd name="T144" fmla="*/ 916 h 91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662" h="916">
                  <a:moveTo>
                    <a:pt x="1397" y="6"/>
                  </a:moveTo>
                  <a:lnTo>
                    <a:pt x="1333" y="131"/>
                  </a:lnTo>
                  <a:lnTo>
                    <a:pt x="1291" y="222"/>
                  </a:lnTo>
                  <a:lnTo>
                    <a:pt x="1259" y="302"/>
                  </a:lnTo>
                  <a:lnTo>
                    <a:pt x="1226" y="391"/>
                  </a:lnTo>
                  <a:lnTo>
                    <a:pt x="1211" y="488"/>
                  </a:lnTo>
                  <a:lnTo>
                    <a:pt x="1202" y="540"/>
                  </a:lnTo>
                  <a:lnTo>
                    <a:pt x="1156" y="524"/>
                  </a:lnTo>
                  <a:lnTo>
                    <a:pt x="1095" y="524"/>
                  </a:lnTo>
                  <a:lnTo>
                    <a:pt x="1072" y="534"/>
                  </a:lnTo>
                  <a:lnTo>
                    <a:pt x="1030" y="604"/>
                  </a:lnTo>
                  <a:lnTo>
                    <a:pt x="1030" y="675"/>
                  </a:lnTo>
                  <a:lnTo>
                    <a:pt x="1011" y="720"/>
                  </a:lnTo>
                  <a:lnTo>
                    <a:pt x="970" y="735"/>
                  </a:lnTo>
                  <a:lnTo>
                    <a:pt x="970" y="684"/>
                  </a:lnTo>
                  <a:lnTo>
                    <a:pt x="947" y="633"/>
                  </a:lnTo>
                  <a:lnTo>
                    <a:pt x="909" y="585"/>
                  </a:lnTo>
                  <a:lnTo>
                    <a:pt x="863" y="553"/>
                  </a:lnTo>
                  <a:lnTo>
                    <a:pt x="757" y="585"/>
                  </a:lnTo>
                  <a:lnTo>
                    <a:pt x="664" y="604"/>
                  </a:lnTo>
                  <a:lnTo>
                    <a:pt x="603" y="581"/>
                  </a:lnTo>
                  <a:lnTo>
                    <a:pt x="529" y="517"/>
                  </a:lnTo>
                  <a:lnTo>
                    <a:pt x="464" y="450"/>
                  </a:lnTo>
                  <a:lnTo>
                    <a:pt x="375" y="344"/>
                  </a:lnTo>
                  <a:lnTo>
                    <a:pt x="310" y="302"/>
                  </a:lnTo>
                  <a:lnTo>
                    <a:pt x="268" y="279"/>
                  </a:lnTo>
                  <a:lnTo>
                    <a:pt x="203" y="260"/>
                  </a:lnTo>
                  <a:lnTo>
                    <a:pt x="148" y="274"/>
                  </a:lnTo>
                  <a:lnTo>
                    <a:pt x="91" y="293"/>
                  </a:lnTo>
                  <a:lnTo>
                    <a:pt x="49" y="321"/>
                  </a:lnTo>
                  <a:lnTo>
                    <a:pt x="27" y="357"/>
                  </a:lnTo>
                  <a:lnTo>
                    <a:pt x="8" y="405"/>
                  </a:lnTo>
                  <a:lnTo>
                    <a:pt x="4" y="469"/>
                  </a:lnTo>
                  <a:lnTo>
                    <a:pt x="0" y="524"/>
                  </a:lnTo>
                  <a:lnTo>
                    <a:pt x="8" y="566"/>
                  </a:lnTo>
                  <a:lnTo>
                    <a:pt x="49" y="623"/>
                  </a:lnTo>
                  <a:lnTo>
                    <a:pt x="40" y="576"/>
                  </a:lnTo>
                  <a:lnTo>
                    <a:pt x="46" y="511"/>
                  </a:lnTo>
                  <a:lnTo>
                    <a:pt x="63" y="460"/>
                  </a:lnTo>
                  <a:lnTo>
                    <a:pt x="101" y="408"/>
                  </a:lnTo>
                  <a:lnTo>
                    <a:pt x="148" y="367"/>
                  </a:lnTo>
                  <a:lnTo>
                    <a:pt x="184" y="350"/>
                  </a:lnTo>
                  <a:lnTo>
                    <a:pt x="232" y="334"/>
                  </a:lnTo>
                  <a:lnTo>
                    <a:pt x="297" y="357"/>
                  </a:lnTo>
                  <a:lnTo>
                    <a:pt x="352" y="414"/>
                  </a:lnTo>
                  <a:lnTo>
                    <a:pt x="407" y="479"/>
                  </a:lnTo>
                  <a:lnTo>
                    <a:pt x="454" y="524"/>
                  </a:lnTo>
                  <a:lnTo>
                    <a:pt x="529" y="585"/>
                  </a:lnTo>
                  <a:lnTo>
                    <a:pt x="608" y="650"/>
                  </a:lnTo>
                  <a:lnTo>
                    <a:pt x="538" y="646"/>
                  </a:lnTo>
                  <a:lnTo>
                    <a:pt x="487" y="637"/>
                  </a:lnTo>
                  <a:lnTo>
                    <a:pt x="399" y="646"/>
                  </a:lnTo>
                  <a:lnTo>
                    <a:pt x="323" y="665"/>
                  </a:lnTo>
                  <a:lnTo>
                    <a:pt x="259" y="684"/>
                  </a:lnTo>
                  <a:lnTo>
                    <a:pt x="232" y="716"/>
                  </a:lnTo>
                  <a:lnTo>
                    <a:pt x="226" y="745"/>
                  </a:lnTo>
                  <a:lnTo>
                    <a:pt x="240" y="762"/>
                  </a:lnTo>
                  <a:lnTo>
                    <a:pt x="297" y="768"/>
                  </a:lnTo>
                  <a:lnTo>
                    <a:pt x="399" y="777"/>
                  </a:lnTo>
                  <a:lnTo>
                    <a:pt x="534" y="787"/>
                  </a:lnTo>
                  <a:lnTo>
                    <a:pt x="683" y="823"/>
                  </a:lnTo>
                  <a:lnTo>
                    <a:pt x="844" y="851"/>
                  </a:lnTo>
                  <a:lnTo>
                    <a:pt x="975" y="865"/>
                  </a:lnTo>
                  <a:lnTo>
                    <a:pt x="1095" y="884"/>
                  </a:lnTo>
                  <a:lnTo>
                    <a:pt x="1211" y="887"/>
                  </a:lnTo>
                  <a:lnTo>
                    <a:pt x="1318" y="884"/>
                  </a:lnTo>
                  <a:lnTo>
                    <a:pt x="1356" y="880"/>
                  </a:lnTo>
                  <a:lnTo>
                    <a:pt x="1407" y="887"/>
                  </a:lnTo>
                  <a:lnTo>
                    <a:pt x="1449" y="893"/>
                  </a:lnTo>
                  <a:lnTo>
                    <a:pt x="1513" y="916"/>
                  </a:lnTo>
                  <a:lnTo>
                    <a:pt x="1584" y="916"/>
                  </a:lnTo>
                  <a:lnTo>
                    <a:pt x="1635" y="903"/>
                  </a:lnTo>
                  <a:lnTo>
                    <a:pt x="1652" y="880"/>
                  </a:lnTo>
                  <a:lnTo>
                    <a:pt x="1662" y="842"/>
                  </a:lnTo>
                  <a:lnTo>
                    <a:pt x="1584" y="851"/>
                  </a:lnTo>
                  <a:lnTo>
                    <a:pt x="1494" y="851"/>
                  </a:lnTo>
                  <a:lnTo>
                    <a:pt x="1453" y="842"/>
                  </a:lnTo>
                  <a:lnTo>
                    <a:pt x="1411" y="819"/>
                  </a:lnTo>
                  <a:lnTo>
                    <a:pt x="1337" y="787"/>
                  </a:lnTo>
                  <a:lnTo>
                    <a:pt x="1291" y="777"/>
                  </a:lnTo>
                  <a:lnTo>
                    <a:pt x="1230" y="752"/>
                  </a:lnTo>
                  <a:lnTo>
                    <a:pt x="1188" y="707"/>
                  </a:lnTo>
                  <a:lnTo>
                    <a:pt x="1184" y="678"/>
                  </a:lnTo>
                  <a:lnTo>
                    <a:pt x="1211" y="656"/>
                  </a:lnTo>
                  <a:lnTo>
                    <a:pt x="1243" y="623"/>
                  </a:lnTo>
                  <a:lnTo>
                    <a:pt x="1272" y="543"/>
                  </a:lnTo>
                  <a:lnTo>
                    <a:pt x="1300" y="424"/>
                  </a:lnTo>
                  <a:lnTo>
                    <a:pt x="1318" y="334"/>
                  </a:lnTo>
                  <a:lnTo>
                    <a:pt x="1356" y="228"/>
                  </a:lnTo>
                  <a:lnTo>
                    <a:pt x="1407" y="135"/>
                  </a:lnTo>
                  <a:lnTo>
                    <a:pt x="1453" y="32"/>
                  </a:lnTo>
                  <a:lnTo>
                    <a:pt x="1439" y="0"/>
                  </a:lnTo>
                  <a:lnTo>
                    <a:pt x="1397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3" name="Freeform 56"/>
            <p:cNvSpPr>
              <a:spLocks/>
            </p:cNvSpPr>
            <p:nvPr/>
          </p:nvSpPr>
          <p:spPr bwMode="auto">
            <a:xfrm>
              <a:off x="-298" y="1935"/>
              <a:ext cx="33" cy="35"/>
            </a:xfrm>
            <a:custGeom>
              <a:avLst/>
              <a:gdLst>
                <a:gd name="T0" fmla="*/ 1 w 64"/>
                <a:gd name="T1" fmla="*/ 0 h 68"/>
                <a:gd name="T2" fmla="*/ 0 w 64"/>
                <a:gd name="T3" fmla="*/ 1 h 68"/>
                <a:gd name="T4" fmla="*/ 1 w 64"/>
                <a:gd name="T5" fmla="*/ 1 h 68"/>
                <a:gd name="T6" fmla="*/ 1 w 64"/>
                <a:gd name="T7" fmla="*/ 1 h 68"/>
                <a:gd name="T8" fmla="*/ 1 w 64"/>
                <a:gd name="T9" fmla="*/ 1 h 68"/>
                <a:gd name="T10" fmla="*/ 1 w 64"/>
                <a:gd name="T11" fmla="*/ 1 h 68"/>
                <a:gd name="T12" fmla="*/ 1 w 64"/>
                <a:gd name="T13" fmla="*/ 0 h 68"/>
                <a:gd name="T14" fmla="*/ 1 w 64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"/>
                <a:gd name="T25" fmla="*/ 0 h 68"/>
                <a:gd name="T26" fmla="*/ 64 w 64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" h="68">
                  <a:moveTo>
                    <a:pt x="9" y="0"/>
                  </a:moveTo>
                  <a:lnTo>
                    <a:pt x="0" y="28"/>
                  </a:lnTo>
                  <a:lnTo>
                    <a:pt x="17" y="65"/>
                  </a:lnTo>
                  <a:lnTo>
                    <a:pt x="45" y="68"/>
                  </a:lnTo>
                  <a:lnTo>
                    <a:pt x="64" y="46"/>
                  </a:lnTo>
                  <a:lnTo>
                    <a:pt x="45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4" name="Freeform 57"/>
            <p:cNvSpPr>
              <a:spLocks/>
            </p:cNvSpPr>
            <p:nvPr/>
          </p:nvSpPr>
          <p:spPr bwMode="auto">
            <a:xfrm>
              <a:off x="-339" y="1780"/>
              <a:ext cx="43" cy="30"/>
            </a:xfrm>
            <a:custGeom>
              <a:avLst/>
              <a:gdLst>
                <a:gd name="T0" fmla="*/ 0 w 88"/>
                <a:gd name="T1" fmla="*/ 0 h 61"/>
                <a:gd name="T2" fmla="*/ 0 w 88"/>
                <a:gd name="T3" fmla="*/ 0 h 61"/>
                <a:gd name="T4" fmla="*/ 0 w 88"/>
                <a:gd name="T5" fmla="*/ 0 h 61"/>
                <a:gd name="T6" fmla="*/ 0 w 88"/>
                <a:gd name="T7" fmla="*/ 0 h 61"/>
                <a:gd name="T8" fmla="*/ 0 w 88"/>
                <a:gd name="T9" fmla="*/ 0 h 61"/>
                <a:gd name="T10" fmla="*/ 0 w 88"/>
                <a:gd name="T11" fmla="*/ 0 h 61"/>
                <a:gd name="T12" fmla="*/ 0 w 88"/>
                <a:gd name="T13" fmla="*/ 0 h 61"/>
                <a:gd name="T14" fmla="*/ 0 w 88"/>
                <a:gd name="T15" fmla="*/ 0 h 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"/>
                <a:gd name="T25" fmla="*/ 0 h 61"/>
                <a:gd name="T26" fmla="*/ 88 w 88"/>
                <a:gd name="T27" fmla="*/ 61 h 6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" h="61">
                  <a:moveTo>
                    <a:pt x="19" y="0"/>
                  </a:moveTo>
                  <a:lnTo>
                    <a:pt x="0" y="27"/>
                  </a:lnTo>
                  <a:lnTo>
                    <a:pt x="10" y="61"/>
                  </a:lnTo>
                  <a:lnTo>
                    <a:pt x="78" y="55"/>
                  </a:lnTo>
                  <a:lnTo>
                    <a:pt x="88" y="33"/>
                  </a:lnTo>
                  <a:lnTo>
                    <a:pt x="61" y="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5" name="Freeform 58"/>
            <p:cNvSpPr>
              <a:spLocks/>
            </p:cNvSpPr>
            <p:nvPr/>
          </p:nvSpPr>
          <p:spPr bwMode="auto">
            <a:xfrm>
              <a:off x="-444" y="1879"/>
              <a:ext cx="111" cy="52"/>
            </a:xfrm>
            <a:custGeom>
              <a:avLst/>
              <a:gdLst>
                <a:gd name="T0" fmla="*/ 0 w 222"/>
                <a:gd name="T1" fmla="*/ 0 h 102"/>
                <a:gd name="T2" fmla="*/ 1 w 222"/>
                <a:gd name="T3" fmla="*/ 1 h 102"/>
                <a:gd name="T4" fmla="*/ 1 w 222"/>
                <a:gd name="T5" fmla="*/ 1 h 102"/>
                <a:gd name="T6" fmla="*/ 1 w 222"/>
                <a:gd name="T7" fmla="*/ 1 h 102"/>
                <a:gd name="T8" fmla="*/ 1 w 222"/>
                <a:gd name="T9" fmla="*/ 1 h 102"/>
                <a:gd name="T10" fmla="*/ 1 w 222"/>
                <a:gd name="T11" fmla="*/ 1 h 102"/>
                <a:gd name="T12" fmla="*/ 1 w 222"/>
                <a:gd name="T13" fmla="*/ 1 h 102"/>
                <a:gd name="T14" fmla="*/ 1 w 222"/>
                <a:gd name="T15" fmla="*/ 1 h 102"/>
                <a:gd name="T16" fmla="*/ 1 w 222"/>
                <a:gd name="T17" fmla="*/ 1 h 102"/>
                <a:gd name="T18" fmla="*/ 1 w 222"/>
                <a:gd name="T19" fmla="*/ 1 h 102"/>
                <a:gd name="T20" fmla="*/ 1 w 222"/>
                <a:gd name="T21" fmla="*/ 1 h 102"/>
                <a:gd name="T22" fmla="*/ 1 w 222"/>
                <a:gd name="T23" fmla="*/ 0 h 102"/>
                <a:gd name="T24" fmla="*/ 0 w 222"/>
                <a:gd name="T25" fmla="*/ 0 h 102"/>
                <a:gd name="T26" fmla="*/ 0 w 222"/>
                <a:gd name="T27" fmla="*/ 0 h 10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2"/>
                <a:gd name="T43" fmla="*/ 0 h 102"/>
                <a:gd name="T44" fmla="*/ 222 w 222"/>
                <a:gd name="T45" fmla="*/ 102 h 10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2" h="102">
                  <a:moveTo>
                    <a:pt x="0" y="0"/>
                  </a:moveTo>
                  <a:lnTo>
                    <a:pt x="13" y="47"/>
                  </a:lnTo>
                  <a:lnTo>
                    <a:pt x="61" y="83"/>
                  </a:lnTo>
                  <a:lnTo>
                    <a:pt x="116" y="97"/>
                  </a:lnTo>
                  <a:lnTo>
                    <a:pt x="144" y="93"/>
                  </a:lnTo>
                  <a:lnTo>
                    <a:pt x="186" y="102"/>
                  </a:lnTo>
                  <a:lnTo>
                    <a:pt x="222" y="80"/>
                  </a:lnTo>
                  <a:lnTo>
                    <a:pt x="200" y="57"/>
                  </a:lnTo>
                  <a:lnTo>
                    <a:pt x="148" y="57"/>
                  </a:lnTo>
                  <a:lnTo>
                    <a:pt x="129" y="13"/>
                  </a:lnTo>
                  <a:lnTo>
                    <a:pt x="87" y="9"/>
                  </a:lnTo>
                  <a:lnTo>
                    <a:pt x="4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6" name="Freeform 59"/>
            <p:cNvSpPr>
              <a:spLocks/>
            </p:cNvSpPr>
            <p:nvPr/>
          </p:nvSpPr>
          <p:spPr bwMode="auto">
            <a:xfrm>
              <a:off x="-500" y="1968"/>
              <a:ext cx="53" cy="40"/>
            </a:xfrm>
            <a:custGeom>
              <a:avLst/>
              <a:gdLst>
                <a:gd name="T0" fmla="*/ 1 w 106"/>
                <a:gd name="T1" fmla="*/ 0 h 79"/>
                <a:gd name="T2" fmla="*/ 0 w 106"/>
                <a:gd name="T3" fmla="*/ 1 h 79"/>
                <a:gd name="T4" fmla="*/ 1 w 106"/>
                <a:gd name="T5" fmla="*/ 1 h 79"/>
                <a:gd name="T6" fmla="*/ 1 w 106"/>
                <a:gd name="T7" fmla="*/ 1 h 79"/>
                <a:gd name="T8" fmla="*/ 1 w 106"/>
                <a:gd name="T9" fmla="*/ 1 h 79"/>
                <a:gd name="T10" fmla="*/ 1 w 106"/>
                <a:gd name="T11" fmla="*/ 1 h 79"/>
                <a:gd name="T12" fmla="*/ 1 w 106"/>
                <a:gd name="T13" fmla="*/ 1 h 79"/>
                <a:gd name="T14" fmla="*/ 1 w 106"/>
                <a:gd name="T15" fmla="*/ 0 h 79"/>
                <a:gd name="T16" fmla="*/ 1 w 106"/>
                <a:gd name="T17" fmla="*/ 0 h 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79"/>
                <a:gd name="T29" fmla="*/ 106 w 106"/>
                <a:gd name="T30" fmla="*/ 79 h 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79">
                  <a:moveTo>
                    <a:pt x="15" y="0"/>
                  </a:moveTo>
                  <a:lnTo>
                    <a:pt x="0" y="55"/>
                  </a:lnTo>
                  <a:lnTo>
                    <a:pt x="19" y="74"/>
                  </a:lnTo>
                  <a:lnTo>
                    <a:pt x="64" y="79"/>
                  </a:lnTo>
                  <a:lnTo>
                    <a:pt x="106" y="60"/>
                  </a:lnTo>
                  <a:lnTo>
                    <a:pt x="102" y="38"/>
                  </a:lnTo>
                  <a:lnTo>
                    <a:pt x="51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7" name="Freeform 60"/>
            <p:cNvSpPr>
              <a:spLocks/>
            </p:cNvSpPr>
            <p:nvPr/>
          </p:nvSpPr>
          <p:spPr bwMode="auto">
            <a:xfrm>
              <a:off x="-1329" y="1791"/>
              <a:ext cx="176" cy="114"/>
            </a:xfrm>
            <a:custGeom>
              <a:avLst/>
              <a:gdLst>
                <a:gd name="T0" fmla="*/ 1 w 352"/>
                <a:gd name="T1" fmla="*/ 1 h 228"/>
                <a:gd name="T2" fmla="*/ 1 w 352"/>
                <a:gd name="T3" fmla="*/ 1 h 228"/>
                <a:gd name="T4" fmla="*/ 1 w 352"/>
                <a:gd name="T5" fmla="*/ 1 h 228"/>
                <a:gd name="T6" fmla="*/ 1 w 352"/>
                <a:gd name="T7" fmla="*/ 1 h 228"/>
                <a:gd name="T8" fmla="*/ 1 w 352"/>
                <a:gd name="T9" fmla="*/ 1 h 228"/>
                <a:gd name="T10" fmla="*/ 1 w 352"/>
                <a:gd name="T11" fmla="*/ 1 h 228"/>
                <a:gd name="T12" fmla="*/ 1 w 352"/>
                <a:gd name="T13" fmla="*/ 1 h 228"/>
                <a:gd name="T14" fmla="*/ 1 w 352"/>
                <a:gd name="T15" fmla="*/ 1 h 228"/>
                <a:gd name="T16" fmla="*/ 1 w 352"/>
                <a:gd name="T17" fmla="*/ 1 h 228"/>
                <a:gd name="T18" fmla="*/ 1 w 352"/>
                <a:gd name="T19" fmla="*/ 0 h 228"/>
                <a:gd name="T20" fmla="*/ 1 w 352"/>
                <a:gd name="T21" fmla="*/ 1 h 228"/>
                <a:gd name="T22" fmla="*/ 1 w 352"/>
                <a:gd name="T23" fmla="*/ 1 h 228"/>
                <a:gd name="T24" fmla="*/ 1 w 352"/>
                <a:gd name="T25" fmla="*/ 1 h 228"/>
                <a:gd name="T26" fmla="*/ 1 w 352"/>
                <a:gd name="T27" fmla="*/ 1 h 228"/>
                <a:gd name="T28" fmla="*/ 1 w 352"/>
                <a:gd name="T29" fmla="*/ 1 h 228"/>
                <a:gd name="T30" fmla="*/ 1 w 352"/>
                <a:gd name="T31" fmla="*/ 1 h 228"/>
                <a:gd name="T32" fmla="*/ 1 w 352"/>
                <a:gd name="T33" fmla="*/ 1 h 228"/>
                <a:gd name="T34" fmla="*/ 1 w 352"/>
                <a:gd name="T35" fmla="*/ 1 h 228"/>
                <a:gd name="T36" fmla="*/ 1 w 352"/>
                <a:gd name="T37" fmla="*/ 1 h 228"/>
                <a:gd name="T38" fmla="*/ 1 w 352"/>
                <a:gd name="T39" fmla="*/ 1 h 228"/>
                <a:gd name="T40" fmla="*/ 0 w 352"/>
                <a:gd name="T41" fmla="*/ 1 h 228"/>
                <a:gd name="T42" fmla="*/ 1 w 352"/>
                <a:gd name="T43" fmla="*/ 1 h 228"/>
                <a:gd name="T44" fmla="*/ 1 w 352"/>
                <a:gd name="T45" fmla="*/ 1 h 228"/>
                <a:gd name="T46" fmla="*/ 1 w 352"/>
                <a:gd name="T47" fmla="*/ 1 h 22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52"/>
                <a:gd name="T73" fmla="*/ 0 h 228"/>
                <a:gd name="T74" fmla="*/ 352 w 352"/>
                <a:gd name="T75" fmla="*/ 228 h 22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52" h="228">
                  <a:moveTo>
                    <a:pt x="46" y="38"/>
                  </a:moveTo>
                  <a:lnTo>
                    <a:pt x="65" y="55"/>
                  </a:lnTo>
                  <a:lnTo>
                    <a:pt x="74" y="93"/>
                  </a:lnTo>
                  <a:lnTo>
                    <a:pt x="87" y="135"/>
                  </a:lnTo>
                  <a:lnTo>
                    <a:pt x="116" y="158"/>
                  </a:lnTo>
                  <a:lnTo>
                    <a:pt x="144" y="164"/>
                  </a:lnTo>
                  <a:lnTo>
                    <a:pt x="190" y="148"/>
                  </a:lnTo>
                  <a:lnTo>
                    <a:pt x="245" y="103"/>
                  </a:lnTo>
                  <a:lnTo>
                    <a:pt x="293" y="48"/>
                  </a:lnTo>
                  <a:lnTo>
                    <a:pt x="348" y="0"/>
                  </a:lnTo>
                  <a:lnTo>
                    <a:pt x="352" y="42"/>
                  </a:lnTo>
                  <a:lnTo>
                    <a:pt x="329" y="97"/>
                  </a:lnTo>
                  <a:lnTo>
                    <a:pt x="306" y="135"/>
                  </a:lnTo>
                  <a:lnTo>
                    <a:pt x="251" y="177"/>
                  </a:lnTo>
                  <a:lnTo>
                    <a:pt x="203" y="209"/>
                  </a:lnTo>
                  <a:lnTo>
                    <a:pt x="148" y="228"/>
                  </a:lnTo>
                  <a:lnTo>
                    <a:pt x="93" y="224"/>
                  </a:lnTo>
                  <a:lnTo>
                    <a:pt x="55" y="205"/>
                  </a:lnTo>
                  <a:lnTo>
                    <a:pt x="17" y="167"/>
                  </a:lnTo>
                  <a:lnTo>
                    <a:pt x="4" y="116"/>
                  </a:lnTo>
                  <a:lnTo>
                    <a:pt x="0" y="80"/>
                  </a:lnTo>
                  <a:lnTo>
                    <a:pt x="9" y="51"/>
                  </a:lnTo>
                  <a:lnTo>
                    <a:pt x="4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8" name="Freeform 61"/>
            <p:cNvSpPr>
              <a:spLocks/>
            </p:cNvSpPr>
            <p:nvPr/>
          </p:nvSpPr>
          <p:spPr bwMode="auto">
            <a:xfrm>
              <a:off x="-3102" y="1875"/>
              <a:ext cx="281" cy="176"/>
            </a:xfrm>
            <a:custGeom>
              <a:avLst/>
              <a:gdLst>
                <a:gd name="T0" fmla="*/ 0 w 563"/>
                <a:gd name="T1" fmla="*/ 0 h 354"/>
                <a:gd name="T2" fmla="*/ 0 w 563"/>
                <a:gd name="T3" fmla="*/ 0 h 354"/>
                <a:gd name="T4" fmla="*/ 0 w 563"/>
                <a:gd name="T5" fmla="*/ 0 h 354"/>
                <a:gd name="T6" fmla="*/ 0 w 563"/>
                <a:gd name="T7" fmla="*/ 0 h 354"/>
                <a:gd name="T8" fmla="*/ 0 w 563"/>
                <a:gd name="T9" fmla="*/ 0 h 354"/>
                <a:gd name="T10" fmla="*/ 0 w 563"/>
                <a:gd name="T11" fmla="*/ 0 h 354"/>
                <a:gd name="T12" fmla="*/ 0 w 563"/>
                <a:gd name="T13" fmla="*/ 0 h 354"/>
                <a:gd name="T14" fmla="*/ 0 w 563"/>
                <a:gd name="T15" fmla="*/ 0 h 354"/>
                <a:gd name="T16" fmla="*/ 0 w 563"/>
                <a:gd name="T17" fmla="*/ 0 h 354"/>
                <a:gd name="T18" fmla="*/ 0 w 563"/>
                <a:gd name="T19" fmla="*/ 0 h 354"/>
                <a:gd name="T20" fmla="*/ 0 w 563"/>
                <a:gd name="T21" fmla="*/ 0 h 354"/>
                <a:gd name="T22" fmla="*/ 0 w 563"/>
                <a:gd name="T23" fmla="*/ 0 h 354"/>
                <a:gd name="T24" fmla="*/ 0 w 563"/>
                <a:gd name="T25" fmla="*/ 0 h 354"/>
                <a:gd name="T26" fmla="*/ 0 w 563"/>
                <a:gd name="T27" fmla="*/ 0 h 354"/>
                <a:gd name="T28" fmla="*/ 0 w 563"/>
                <a:gd name="T29" fmla="*/ 0 h 354"/>
                <a:gd name="T30" fmla="*/ 0 w 563"/>
                <a:gd name="T31" fmla="*/ 0 h 354"/>
                <a:gd name="T32" fmla="*/ 0 w 563"/>
                <a:gd name="T33" fmla="*/ 0 h 354"/>
                <a:gd name="T34" fmla="*/ 0 w 563"/>
                <a:gd name="T35" fmla="*/ 0 h 354"/>
                <a:gd name="T36" fmla="*/ 0 w 563"/>
                <a:gd name="T37" fmla="*/ 0 h 354"/>
                <a:gd name="T38" fmla="*/ 0 w 563"/>
                <a:gd name="T39" fmla="*/ 0 h 354"/>
                <a:gd name="T40" fmla="*/ 0 w 563"/>
                <a:gd name="T41" fmla="*/ 0 h 354"/>
                <a:gd name="T42" fmla="*/ 0 w 563"/>
                <a:gd name="T43" fmla="*/ 0 h 354"/>
                <a:gd name="T44" fmla="*/ 0 w 563"/>
                <a:gd name="T45" fmla="*/ 0 h 3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63"/>
                <a:gd name="T70" fmla="*/ 0 h 354"/>
                <a:gd name="T71" fmla="*/ 563 w 563"/>
                <a:gd name="T72" fmla="*/ 354 h 35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63" h="354">
                  <a:moveTo>
                    <a:pt x="78" y="0"/>
                  </a:moveTo>
                  <a:lnTo>
                    <a:pt x="154" y="16"/>
                  </a:lnTo>
                  <a:lnTo>
                    <a:pt x="219" y="33"/>
                  </a:lnTo>
                  <a:lnTo>
                    <a:pt x="270" y="74"/>
                  </a:lnTo>
                  <a:lnTo>
                    <a:pt x="321" y="135"/>
                  </a:lnTo>
                  <a:lnTo>
                    <a:pt x="358" y="190"/>
                  </a:lnTo>
                  <a:lnTo>
                    <a:pt x="405" y="238"/>
                  </a:lnTo>
                  <a:lnTo>
                    <a:pt x="451" y="280"/>
                  </a:lnTo>
                  <a:lnTo>
                    <a:pt x="563" y="354"/>
                  </a:lnTo>
                  <a:lnTo>
                    <a:pt x="428" y="354"/>
                  </a:lnTo>
                  <a:lnTo>
                    <a:pt x="358" y="303"/>
                  </a:lnTo>
                  <a:lnTo>
                    <a:pt x="302" y="225"/>
                  </a:lnTo>
                  <a:lnTo>
                    <a:pt x="255" y="164"/>
                  </a:lnTo>
                  <a:lnTo>
                    <a:pt x="223" y="122"/>
                  </a:lnTo>
                  <a:lnTo>
                    <a:pt x="190" y="103"/>
                  </a:lnTo>
                  <a:lnTo>
                    <a:pt x="135" y="84"/>
                  </a:lnTo>
                  <a:lnTo>
                    <a:pt x="88" y="90"/>
                  </a:lnTo>
                  <a:lnTo>
                    <a:pt x="36" y="116"/>
                  </a:lnTo>
                  <a:lnTo>
                    <a:pt x="0" y="215"/>
                  </a:lnTo>
                  <a:lnTo>
                    <a:pt x="0" y="135"/>
                  </a:lnTo>
                  <a:lnTo>
                    <a:pt x="27" y="48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59" name="Freeform 62"/>
            <p:cNvSpPr>
              <a:spLocks/>
            </p:cNvSpPr>
            <p:nvPr/>
          </p:nvSpPr>
          <p:spPr bwMode="auto">
            <a:xfrm>
              <a:off x="-2833" y="1531"/>
              <a:ext cx="455" cy="520"/>
            </a:xfrm>
            <a:custGeom>
              <a:avLst/>
              <a:gdLst>
                <a:gd name="T0" fmla="*/ 0 w 911"/>
                <a:gd name="T1" fmla="*/ 0 h 1042"/>
                <a:gd name="T2" fmla="*/ 0 w 911"/>
                <a:gd name="T3" fmla="*/ 0 h 1042"/>
                <a:gd name="T4" fmla="*/ 0 w 911"/>
                <a:gd name="T5" fmla="*/ 0 h 1042"/>
                <a:gd name="T6" fmla="*/ 0 w 911"/>
                <a:gd name="T7" fmla="*/ 0 h 1042"/>
                <a:gd name="T8" fmla="*/ 0 w 911"/>
                <a:gd name="T9" fmla="*/ 0 h 1042"/>
                <a:gd name="T10" fmla="*/ 0 w 911"/>
                <a:gd name="T11" fmla="*/ 0 h 1042"/>
                <a:gd name="T12" fmla="*/ 0 w 911"/>
                <a:gd name="T13" fmla="*/ 0 h 1042"/>
                <a:gd name="T14" fmla="*/ 0 w 911"/>
                <a:gd name="T15" fmla="*/ 0 h 1042"/>
                <a:gd name="T16" fmla="*/ 0 w 911"/>
                <a:gd name="T17" fmla="*/ 0 h 1042"/>
                <a:gd name="T18" fmla="*/ 0 w 911"/>
                <a:gd name="T19" fmla="*/ 0 h 1042"/>
                <a:gd name="T20" fmla="*/ 0 w 911"/>
                <a:gd name="T21" fmla="*/ 0 h 1042"/>
                <a:gd name="T22" fmla="*/ 0 w 911"/>
                <a:gd name="T23" fmla="*/ 0 h 1042"/>
                <a:gd name="T24" fmla="*/ 0 w 911"/>
                <a:gd name="T25" fmla="*/ 0 h 1042"/>
                <a:gd name="T26" fmla="*/ 0 w 911"/>
                <a:gd name="T27" fmla="*/ 0 h 1042"/>
                <a:gd name="T28" fmla="*/ 0 w 911"/>
                <a:gd name="T29" fmla="*/ 0 h 1042"/>
                <a:gd name="T30" fmla="*/ 0 w 911"/>
                <a:gd name="T31" fmla="*/ 0 h 1042"/>
                <a:gd name="T32" fmla="*/ 0 w 911"/>
                <a:gd name="T33" fmla="*/ 0 h 1042"/>
                <a:gd name="T34" fmla="*/ 0 w 911"/>
                <a:gd name="T35" fmla="*/ 0 h 1042"/>
                <a:gd name="T36" fmla="*/ 0 w 911"/>
                <a:gd name="T37" fmla="*/ 0 h 1042"/>
                <a:gd name="T38" fmla="*/ 0 w 911"/>
                <a:gd name="T39" fmla="*/ 0 h 1042"/>
                <a:gd name="T40" fmla="*/ 0 w 911"/>
                <a:gd name="T41" fmla="*/ 0 h 1042"/>
                <a:gd name="T42" fmla="*/ 0 w 911"/>
                <a:gd name="T43" fmla="*/ 0 h 1042"/>
                <a:gd name="T44" fmla="*/ 0 w 911"/>
                <a:gd name="T45" fmla="*/ 0 h 1042"/>
                <a:gd name="T46" fmla="*/ 0 w 911"/>
                <a:gd name="T47" fmla="*/ 0 h 1042"/>
                <a:gd name="T48" fmla="*/ 0 w 911"/>
                <a:gd name="T49" fmla="*/ 0 h 1042"/>
                <a:gd name="T50" fmla="*/ 0 w 911"/>
                <a:gd name="T51" fmla="*/ 0 h 1042"/>
                <a:gd name="T52" fmla="*/ 0 w 911"/>
                <a:gd name="T53" fmla="*/ 0 h 1042"/>
                <a:gd name="T54" fmla="*/ 0 w 911"/>
                <a:gd name="T55" fmla="*/ 0 h 1042"/>
                <a:gd name="T56" fmla="*/ 0 w 911"/>
                <a:gd name="T57" fmla="*/ 0 h 1042"/>
                <a:gd name="T58" fmla="*/ 0 w 911"/>
                <a:gd name="T59" fmla="*/ 0 h 1042"/>
                <a:gd name="T60" fmla="*/ 0 w 911"/>
                <a:gd name="T61" fmla="*/ 0 h 1042"/>
                <a:gd name="T62" fmla="*/ 0 w 911"/>
                <a:gd name="T63" fmla="*/ 0 h 1042"/>
                <a:gd name="T64" fmla="*/ 0 w 911"/>
                <a:gd name="T65" fmla="*/ 0 h 1042"/>
                <a:gd name="T66" fmla="*/ 0 w 911"/>
                <a:gd name="T67" fmla="*/ 0 h 1042"/>
                <a:gd name="T68" fmla="*/ 0 w 911"/>
                <a:gd name="T69" fmla="*/ 0 h 1042"/>
                <a:gd name="T70" fmla="*/ 0 w 911"/>
                <a:gd name="T71" fmla="*/ 0 h 1042"/>
                <a:gd name="T72" fmla="*/ 0 w 911"/>
                <a:gd name="T73" fmla="*/ 0 h 1042"/>
                <a:gd name="T74" fmla="*/ 0 w 911"/>
                <a:gd name="T75" fmla="*/ 0 h 1042"/>
                <a:gd name="T76" fmla="*/ 0 w 911"/>
                <a:gd name="T77" fmla="*/ 0 h 1042"/>
                <a:gd name="T78" fmla="*/ 0 w 911"/>
                <a:gd name="T79" fmla="*/ 0 h 1042"/>
                <a:gd name="T80" fmla="*/ 0 w 911"/>
                <a:gd name="T81" fmla="*/ 0 h 1042"/>
                <a:gd name="T82" fmla="*/ 0 w 911"/>
                <a:gd name="T83" fmla="*/ 0 h 1042"/>
                <a:gd name="T84" fmla="*/ 0 w 911"/>
                <a:gd name="T85" fmla="*/ 0 h 1042"/>
                <a:gd name="T86" fmla="*/ 0 w 911"/>
                <a:gd name="T87" fmla="*/ 0 h 1042"/>
                <a:gd name="T88" fmla="*/ 0 w 911"/>
                <a:gd name="T89" fmla="*/ 0 h 1042"/>
                <a:gd name="T90" fmla="*/ 0 w 911"/>
                <a:gd name="T91" fmla="*/ 0 h 1042"/>
                <a:gd name="T92" fmla="*/ 0 w 911"/>
                <a:gd name="T93" fmla="*/ 0 h 1042"/>
                <a:gd name="T94" fmla="*/ 0 w 911"/>
                <a:gd name="T95" fmla="*/ 0 h 104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11"/>
                <a:gd name="T145" fmla="*/ 0 h 1042"/>
                <a:gd name="T146" fmla="*/ 911 w 911"/>
                <a:gd name="T147" fmla="*/ 1042 h 104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11" h="1042">
                  <a:moveTo>
                    <a:pt x="879" y="0"/>
                  </a:moveTo>
                  <a:lnTo>
                    <a:pt x="852" y="33"/>
                  </a:lnTo>
                  <a:lnTo>
                    <a:pt x="736" y="42"/>
                  </a:lnTo>
                  <a:lnTo>
                    <a:pt x="643" y="61"/>
                  </a:lnTo>
                  <a:lnTo>
                    <a:pt x="534" y="90"/>
                  </a:lnTo>
                  <a:lnTo>
                    <a:pt x="434" y="122"/>
                  </a:lnTo>
                  <a:lnTo>
                    <a:pt x="350" y="164"/>
                  </a:lnTo>
                  <a:lnTo>
                    <a:pt x="270" y="206"/>
                  </a:lnTo>
                  <a:lnTo>
                    <a:pt x="192" y="257"/>
                  </a:lnTo>
                  <a:lnTo>
                    <a:pt x="131" y="325"/>
                  </a:lnTo>
                  <a:lnTo>
                    <a:pt x="80" y="386"/>
                  </a:lnTo>
                  <a:lnTo>
                    <a:pt x="29" y="460"/>
                  </a:lnTo>
                  <a:lnTo>
                    <a:pt x="6" y="531"/>
                  </a:lnTo>
                  <a:lnTo>
                    <a:pt x="0" y="586"/>
                  </a:lnTo>
                  <a:lnTo>
                    <a:pt x="15" y="656"/>
                  </a:lnTo>
                  <a:lnTo>
                    <a:pt x="52" y="740"/>
                  </a:lnTo>
                  <a:lnTo>
                    <a:pt x="90" y="795"/>
                  </a:lnTo>
                  <a:lnTo>
                    <a:pt x="158" y="865"/>
                  </a:lnTo>
                  <a:lnTo>
                    <a:pt x="234" y="945"/>
                  </a:lnTo>
                  <a:lnTo>
                    <a:pt x="392" y="1042"/>
                  </a:lnTo>
                  <a:lnTo>
                    <a:pt x="386" y="1000"/>
                  </a:lnTo>
                  <a:lnTo>
                    <a:pt x="367" y="964"/>
                  </a:lnTo>
                  <a:lnTo>
                    <a:pt x="331" y="930"/>
                  </a:lnTo>
                  <a:lnTo>
                    <a:pt x="285" y="897"/>
                  </a:lnTo>
                  <a:lnTo>
                    <a:pt x="225" y="852"/>
                  </a:lnTo>
                  <a:lnTo>
                    <a:pt x="167" y="781"/>
                  </a:lnTo>
                  <a:lnTo>
                    <a:pt x="126" y="740"/>
                  </a:lnTo>
                  <a:lnTo>
                    <a:pt x="103" y="688"/>
                  </a:lnTo>
                  <a:lnTo>
                    <a:pt x="84" y="633"/>
                  </a:lnTo>
                  <a:lnTo>
                    <a:pt x="84" y="591"/>
                  </a:lnTo>
                  <a:lnTo>
                    <a:pt x="84" y="540"/>
                  </a:lnTo>
                  <a:lnTo>
                    <a:pt x="99" y="502"/>
                  </a:lnTo>
                  <a:lnTo>
                    <a:pt x="122" y="451"/>
                  </a:lnTo>
                  <a:lnTo>
                    <a:pt x="164" y="396"/>
                  </a:lnTo>
                  <a:lnTo>
                    <a:pt x="205" y="350"/>
                  </a:lnTo>
                  <a:lnTo>
                    <a:pt x="251" y="302"/>
                  </a:lnTo>
                  <a:lnTo>
                    <a:pt x="308" y="261"/>
                  </a:lnTo>
                  <a:lnTo>
                    <a:pt x="405" y="215"/>
                  </a:lnTo>
                  <a:lnTo>
                    <a:pt x="498" y="173"/>
                  </a:lnTo>
                  <a:lnTo>
                    <a:pt x="618" y="139"/>
                  </a:lnTo>
                  <a:lnTo>
                    <a:pt x="740" y="112"/>
                  </a:lnTo>
                  <a:lnTo>
                    <a:pt x="810" y="93"/>
                  </a:lnTo>
                  <a:lnTo>
                    <a:pt x="865" y="103"/>
                  </a:lnTo>
                  <a:lnTo>
                    <a:pt x="884" y="74"/>
                  </a:lnTo>
                  <a:lnTo>
                    <a:pt x="903" y="55"/>
                  </a:lnTo>
                  <a:lnTo>
                    <a:pt x="911" y="14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0" name="Freeform 63"/>
            <p:cNvSpPr>
              <a:spLocks/>
            </p:cNvSpPr>
            <p:nvPr/>
          </p:nvSpPr>
          <p:spPr bwMode="auto">
            <a:xfrm>
              <a:off x="-2716" y="1647"/>
              <a:ext cx="335" cy="374"/>
            </a:xfrm>
            <a:custGeom>
              <a:avLst/>
              <a:gdLst>
                <a:gd name="T0" fmla="*/ 1 w 669"/>
                <a:gd name="T1" fmla="*/ 0 h 749"/>
                <a:gd name="T2" fmla="*/ 1 w 669"/>
                <a:gd name="T3" fmla="*/ 0 h 749"/>
                <a:gd name="T4" fmla="*/ 1 w 669"/>
                <a:gd name="T5" fmla="*/ 0 h 749"/>
                <a:gd name="T6" fmla="*/ 1 w 669"/>
                <a:gd name="T7" fmla="*/ 0 h 749"/>
                <a:gd name="T8" fmla="*/ 1 w 669"/>
                <a:gd name="T9" fmla="*/ 0 h 749"/>
                <a:gd name="T10" fmla="*/ 1 w 669"/>
                <a:gd name="T11" fmla="*/ 0 h 749"/>
                <a:gd name="T12" fmla="*/ 1 w 669"/>
                <a:gd name="T13" fmla="*/ 0 h 749"/>
                <a:gd name="T14" fmla="*/ 1 w 669"/>
                <a:gd name="T15" fmla="*/ 0 h 749"/>
                <a:gd name="T16" fmla="*/ 1 w 669"/>
                <a:gd name="T17" fmla="*/ 0 h 749"/>
                <a:gd name="T18" fmla="*/ 0 w 669"/>
                <a:gd name="T19" fmla="*/ 0 h 749"/>
                <a:gd name="T20" fmla="*/ 0 w 669"/>
                <a:gd name="T21" fmla="*/ 0 h 749"/>
                <a:gd name="T22" fmla="*/ 1 w 669"/>
                <a:gd name="T23" fmla="*/ 0 h 749"/>
                <a:gd name="T24" fmla="*/ 1 w 669"/>
                <a:gd name="T25" fmla="*/ 0 h 749"/>
                <a:gd name="T26" fmla="*/ 1 w 669"/>
                <a:gd name="T27" fmla="*/ 0 h 749"/>
                <a:gd name="T28" fmla="*/ 1 w 669"/>
                <a:gd name="T29" fmla="*/ 0 h 749"/>
                <a:gd name="T30" fmla="*/ 1 w 669"/>
                <a:gd name="T31" fmla="*/ 0 h 749"/>
                <a:gd name="T32" fmla="*/ 1 w 669"/>
                <a:gd name="T33" fmla="*/ 0 h 749"/>
                <a:gd name="T34" fmla="*/ 1 w 669"/>
                <a:gd name="T35" fmla="*/ 0 h 749"/>
                <a:gd name="T36" fmla="*/ 1 w 669"/>
                <a:gd name="T37" fmla="*/ 0 h 749"/>
                <a:gd name="T38" fmla="*/ 1 w 669"/>
                <a:gd name="T39" fmla="*/ 0 h 749"/>
                <a:gd name="T40" fmla="*/ 1 w 669"/>
                <a:gd name="T41" fmla="*/ 0 h 749"/>
                <a:gd name="T42" fmla="*/ 1 w 669"/>
                <a:gd name="T43" fmla="*/ 0 h 749"/>
                <a:gd name="T44" fmla="*/ 1 w 669"/>
                <a:gd name="T45" fmla="*/ 0 h 749"/>
                <a:gd name="T46" fmla="*/ 1 w 669"/>
                <a:gd name="T47" fmla="*/ 0 h 749"/>
                <a:gd name="T48" fmla="*/ 1 w 669"/>
                <a:gd name="T49" fmla="*/ 0 h 749"/>
                <a:gd name="T50" fmla="*/ 1 w 669"/>
                <a:gd name="T51" fmla="*/ 0 h 749"/>
                <a:gd name="T52" fmla="*/ 1 w 669"/>
                <a:gd name="T53" fmla="*/ 0 h 749"/>
                <a:gd name="T54" fmla="*/ 1 w 669"/>
                <a:gd name="T55" fmla="*/ 0 h 749"/>
                <a:gd name="T56" fmla="*/ 1 w 669"/>
                <a:gd name="T57" fmla="*/ 0 h 749"/>
                <a:gd name="T58" fmla="*/ 1 w 669"/>
                <a:gd name="T59" fmla="*/ 0 h 749"/>
                <a:gd name="T60" fmla="*/ 1 w 669"/>
                <a:gd name="T61" fmla="*/ 0 h 749"/>
                <a:gd name="T62" fmla="*/ 1 w 669"/>
                <a:gd name="T63" fmla="*/ 0 h 749"/>
                <a:gd name="T64" fmla="*/ 1 w 669"/>
                <a:gd name="T65" fmla="*/ 0 h 74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9"/>
                <a:gd name="T100" fmla="*/ 0 h 749"/>
                <a:gd name="T101" fmla="*/ 669 w 669"/>
                <a:gd name="T102" fmla="*/ 749 h 74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9" h="749">
                  <a:moveTo>
                    <a:pt x="645" y="0"/>
                  </a:moveTo>
                  <a:lnTo>
                    <a:pt x="519" y="10"/>
                  </a:lnTo>
                  <a:lnTo>
                    <a:pt x="409" y="25"/>
                  </a:lnTo>
                  <a:lnTo>
                    <a:pt x="306" y="51"/>
                  </a:lnTo>
                  <a:lnTo>
                    <a:pt x="222" y="84"/>
                  </a:lnTo>
                  <a:lnTo>
                    <a:pt x="139" y="131"/>
                  </a:lnTo>
                  <a:lnTo>
                    <a:pt x="74" y="186"/>
                  </a:lnTo>
                  <a:lnTo>
                    <a:pt x="27" y="243"/>
                  </a:lnTo>
                  <a:lnTo>
                    <a:pt x="8" y="289"/>
                  </a:lnTo>
                  <a:lnTo>
                    <a:pt x="0" y="344"/>
                  </a:lnTo>
                  <a:lnTo>
                    <a:pt x="0" y="392"/>
                  </a:lnTo>
                  <a:lnTo>
                    <a:pt x="17" y="453"/>
                  </a:lnTo>
                  <a:lnTo>
                    <a:pt x="55" y="513"/>
                  </a:lnTo>
                  <a:lnTo>
                    <a:pt x="116" y="597"/>
                  </a:lnTo>
                  <a:lnTo>
                    <a:pt x="184" y="681"/>
                  </a:lnTo>
                  <a:lnTo>
                    <a:pt x="251" y="749"/>
                  </a:lnTo>
                  <a:lnTo>
                    <a:pt x="310" y="684"/>
                  </a:lnTo>
                  <a:lnTo>
                    <a:pt x="232" y="614"/>
                  </a:lnTo>
                  <a:lnTo>
                    <a:pt x="177" y="540"/>
                  </a:lnTo>
                  <a:lnTo>
                    <a:pt x="133" y="485"/>
                  </a:lnTo>
                  <a:lnTo>
                    <a:pt x="101" y="437"/>
                  </a:lnTo>
                  <a:lnTo>
                    <a:pt x="84" y="392"/>
                  </a:lnTo>
                  <a:lnTo>
                    <a:pt x="74" y="344"/>
                  </a:lnTo>
                  <a:lnTo>
                    <a:pt x="91" y="299"/>
                  </a:lnTo>
                  <a:lnTo>
                    <a:pt x="129" y="243"/>
                  </a:lnTo>
                  <a:lnTo>
                    <a:pt x="184" y="192"/>
                  </a:lnTo>
                  <a:lnTo>
                    <a:pt x="251" y="154"/>
                  </a:lnTo>
                  <a:lnTo>
                    <a:pt x="335" y="122"/>
                  </a:lnTo>
                  <a:lnTo>
                    <a:pt x="435" y="90"/>
                  </a:lnTo>
                  <a:lnTo>
                    <a:pt x="567" y="80"/>
                  </a:lnTo>
                  <a:lnTo>
                    <a:pt x="669" y="70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1" name="Freeform 64"/>
            <p:cNvSpPr>
              <a:spLocks/>
            </p:cNvSpPr>
            <p:nvPr/>
          </p:nvSpPr>
          <p:spPr bwMode="auto">
            <a:xfrm>
              <a:off x="-862" y="1903"/>
              <a:ext cx="153" cy="256"/>
            </a:xfrm>
            <a:custGeom>
              <a:avLst/>
              <a:gdLst>
                <a:gd name="T0" fmla="*/ 1 w 306"/>
                <a:gd name="T1" fmla="*/ 0 h 512"/>
                <a:gd name="T2" fmla="*/ 1 w 306"/>
                <a:gd name="T3" fmla="*/ 1 h 512"/>
                <a:gd name="T4" fmla="*/ 1 w 306"/>
                <a:gd name="T5" fmla="*/ 1 h 512"/>
                <a:gd name="T6" fmla="*/ 1 w 306"/>
                <a:gd name="T7" fmla="*/ 1 h 512"/>
                <a:gd name="T8" fmla="*/ 1 w 306"/>
                <a:gd name="T9" fmla="*/ 1 h 512"/>
                <a:gd name="T10" fmla="*/ 1 w 306"/>
                <a:gd name="T11" fmla="*/ 1 h 512"/>
                <a:gd name="T12" fmla="*/ 0 w 306"/>
                <a:gd name="T13" fmla="*/ 1 h 512"/>
                <a:gd name="T14" fmla="*/ 1 w 306"/>
                <a:gd name="T15" fmla="*/ 1 h 512"/>
                <a:gd name="T16" fmla="*/ 1 w 306"/>
                <a:gd name="T17" fmla="*/ 1 h 512"/>
                <a:gd name="T18" fmla="*/ 1 w 306"/>
                <a:gd name="T19" fmla="*/ 1 h 512"/>
                <a:gd name="T20" fmla="*/ 1 w 306"/>
                <a:gd name="T21" fmla="*/ 1 h 512"/>
                <a:gd name="T22" fmla="*/ 1 w 306"/>
                <a:gd name="T23" fmla="*/ 1 h 512"/>
                <a:gd name="T24" fmla="*/ 1 w 306"/>
                <a:gd name="T25" fmla="*/ 1 h 512"/>
                <a:gd name="T26" fmla="*/ 1 w 306"/>
                <a:gd name="T27" fmla="*/ 1 h 512"/>
                <a:gd name="T28" fmla="*/ 1 w 306"/>
                <a:gd name="T29" fmla="*/ 1 h 512"/>
                <a:gd name="T30" fmla="*/ 1 w 306"/>
                <a:gd name="T31" fmla="*/ 1 h 512"/>
                <a:gd name="T32" fmla="*/ 1 w 306"/>
                <a:gd name="T33" fmla="*/ 1 h 512"/>
                <a:gd name="T34" fmla="*/ 1 w 306"/>
                <a:gd name="T35" fmla="*/ 1 h 512"/>
                <a:gd name="T36" fmla="*/ 1 w 306"/>
                <a:gd name="T37" fmla="*/ 1 h 512"/>
                <a:gd name="T38" fmla="*/ 1 w 306"/>
                <a:gd name="T39" fmla="*/ 1 h 512"/>
                <a:gd name="T40" fmla="*/ 1 w 306"/>
                <a:gd name="T41" fmla="*/ 1 h 512"/>
                <a:gd name="T42" fmla="*/ 1 w 306"/>
                <a:gd name="T43" fmla="*/ 1 h 512"/>
                <a:gd name="T44" fmla="*/ 1 w 306"/>
                <a:gd name="T45" fmla="*/ 1 h 512"/>
                <a:gd name="T46" fmla="*/ 1 w 306"/>
                <a:gd name="T47" fmla="*/ 1 h 512"/>
                <a:gd name="T48" fmla="*/ 1 w 306"/>
                <a:gd name="T49" fmla="*/ 1 h 512"/>
                <a:gd name="T50" fmla="*/ 1 w 306"/>
                <a:gd name="T51" fmla="*/ 1 h 512"/>
                <a:gd name="T52" fmla="*/ 1 w 306"/>
                <a:gd name="T53" fmla="*/ 1 h 512"/>
                <a:gd name="T54" fmla="*/ 1 w 306"/>
                <a:gd name="T55" fmla="*/ 1 h 512"/>
                <a:gd name="T56" fmla="*/ 1 w 306"/>
                <a:gd name="T57" fmla="*/ 1 h 512"/>
                <a:gd name="T58" fmla="*/ 1 w 306"/>
                <a:gd name="T59" fmla="*/ 1 h 512"/>
                <a:gd name="T60" fmla="*/ 1 w 306"/>
                <a:gd name="T61" fmla="*/ 0 h 512"/>
                <a:gd name="T62" fmla="*/ 1 w 306"/>
                <a:gd name="T63" fmla="*/ 0 h 5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6"/>
                <a:gd name="T97" fmla="*/ 0 h 512"/>
                <a:gd name="T98" fmla="*/ 306 w 306"/>
                <a:gd name="T99" fmla="*/ 512 h 51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6" h="512">
                  <a:moveTo>
                    <a:pt x="191" y="0"/>
                  </a:moveTo>
                  <a:lnTo>
                    <a:pt x="168" y="74"/>
                  </a:lnTo>
                  <a:lnTo>
                    <a:pt x="126" y="152"/>
                  </a:lnTo>
                  <a:lnTo>
                    <a:pt x="65" y="227"/>
                  </a:lnTo>
                  <a:lnTo>
                    <a:pt x="33" y="297"/>
                  </a:lnTo>
                  <a:lnTo>
                    <a:pt x="4" y="354"/>
                  </a:lnTo>
                  <a:lnTo>
                    <a:pt x="0" y="418"/>
                  </a:lnTo>
                  <a:lnTo>
                    <a:pt x="19" y="479"/>
                  </a:lnTo>
                  <a:lnTo>
                    <a:pt x="52" y="502"/>
                  </a:lnTo>
                  <a:lnTo>
                    <a:pt x="103" y="512"/>
                  </a:lnTo>
                  <a:lnTo>
                    <a:pt x="162" y="502"/>
                  </a:lnTo>
                  <a:lnTo>
                    <a:pt x="219" y="464"/>
                  </a:lnTo>
                  <a:lnTo>
                    <a:pt x="246" y="418"/>
                  </a:lnTo>
                  <a:lnTo>
                    <a:pt x="274" y="348"/>
                  </a:lnTo>
                  <a:lnTo>
                    <a:pt x="297" y="259"/>
                  </a:lnTo>
                  <a:lnTo>
                    <a:pt x="306" y="181"/>
                  </a:lnTo>
                  <a:lnTo>
                    <a:pt x="265" y="236"/>
                  </a:lnTo>
                  <a:lnTo>
                    <a:pt x="229" y="303"/>
                  </a:lnTo>
                  <a:lnTo>
                    <a:pt x="210" y="348"/>
                  </a:lnTo>
                  <a:lnTo>
                    <a:pt x="177" y="390"/>
                  </a:lnTo>
                  <a:lnTo>
                    <a:pt x="145" y="428"/>
                  </a:lnTo>
                  <a:lnTo>
                    <a:pt x="113" y="445"/>
                  </a:lnTo>
                  <a:lnTo>
                    <a:pt x="78" y="438"/>
                  </a:lnTo>
                  <a:lnTo>
                    <a:pt x="75" y="390"/>
                  </a:lnTo>
                  <a:lnTo>
                    <a:pt x="84" y="339"/>
                  </a:lnTo>
                  <a:lnTo>
                    <a:pt x="116" y="278"/>
                  </a:lnTo>
                  <a:lnTo>
                    <a:pt x="162" y="204"/>
                  </a:lnTo>
                  <a:lnTo>
                    <a:pt x="200" y="139"/>
                  </a:lnTo>
                  <a:lnTo>
                    <a:pt x="229" y="69"/>
                  </a:lnTo>
                  <a:lnTo>
                    <a:pt x="229" y="10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-1522" y="1654"/>
              <a:ext cx="990" cy="333"/>
            </a:xfrm>
            <a:custGeom>
              <a:avLst/>
              <a:gdLst>
                <a:gd name="T0" fmla="*/ 1 w 1979"/>
                <a:gd name="T1" fmla="*/ 1 h 666"/>
                <a:gd name="T2" fmla="*/ 1 w 1979"/>
                <a:gd name="T3" fmla="*/ 1 h 666"/>
                <a:gd name="T4" fmla="*/ 1 w 1979"/>
                <a:gd name="T5" fmla="*/ 1 h 666"/>
                <a:gd name="T6" fmla="*/ 1 w 1979"/>
                <a:gd name="T7" fmla="*/ 1 h 666"/>
                <a:gd name="T8" fmla="*/ 1 w 1979"/>
                <a:gd name="T9" fmla="*/ 1 h 666"/>
                <a:gd name="T10" fmla="*/ 1 w 1979"/>
                <a:gd name="T11" fmla="*/ 1 h 666"/>
                <a:gd name="T12" fmla="*/ 1 w 1979"/>
                <a:gd name="T13" fmla="*/ 1 h 666"/>
                <a:gd name="T14" fmla="*/ 1 w 1979"/>
                <a:gd name="T15" fmla="*/ 1 h 666"/>
                <a:gd name="T16" fmla="*/ 1 w 1979"/>
                <a:gd name="T17" fmla="*/ 1 h 666"/>
                <a:gd name="T18" fmla="*/ 1 w 1979"/>
                <a:gd name="T19" fmla="*/ 1 h 666"/>
                <a:gd name="T20" fmla="*/ 1 w 1979"/>
                <a:gd name="T21" fmla="*/ 1 h 666"/>
                <a:gd name="T22" fmla="*/ 1 w 1979"/>
                <a:gd name="T23" fmla="*/ 1 h 666"/>
                <a:gd name="T24" fmla="*/ 1 w 1979"/>
                <a:gd name="T25" fmla="*/ 1 h 666"/>
                <a:gd name="T26" fmla="*/ 1 w 1979"/>
                <a:gd name="T27" fmla="*/ 1 h 666"/>
                <a:gd name="T28" fmla="*/ 1 w 1979"/>
                <a:gd name="T29" fmla="*/ 1 h 666"/>
                <a:gd name="T30" fmla="*/ 1 w 1979"/>
                <a:gd name="T31" fmla="*/ 1 h 666"/>
                <a:gd name="T32" fmla="*/ 1 w 1979"/>
                <a:gd name="T33" fmla="*/ 1 h 666"/>
                <a:gd name="T34" fmla="*/ 1 w 1979"/>
                <a:gd name="T35" fmla="*/ 1 h 666"/>
                <a:gd name="T36" fmla="*/ 1 w 1979"/>
                <a:gd name="T37" fmla="*/ 1 h 666"/>
                <a:gd name="T38" fmla="*/ 1 w 1979"/>
                <a:gd name="T39" fmla="*/ 1 h 666"/>
                <a:gd name="T40" fmla="*/ 1 w 1979"/>
                <a:gd name="T41" fmla="*/ 1 h 666"/>
                <a:gd name="T42" fmla="*/ 1 w 1979"/>
                <a:gd name="T43" fmla="*/ 1 h 666"/>
                <a:gd name="T44" fmla="*/ 1 w 1979"/>
                <a:gd name="T45" fmla="*/ 1 h 666"/>
                <a:gd name="T46" fmla="*/ 1 w 1979"/>
                <a:gd name="T47" fmla="*/ 1 h 666"/>
                <a:gd name="T48" fmla="*/ 1 w 1979"/>
                <a:gd name="T49" fmla="*/ 1 h 666"/>
                <a:gd name="T50" fmla="*/ 1 w 1979"/>
                <a:gd name="T51" fmla="*/ 1 h 666"/>
                <a:gd name="T52" fmla="*/ 1 w 1979"/>
                <a:gd name="T53" fmla="*/ 1 h 666"/>
                <a:gd name="T54" fmla="*/ 1 w 1979"/>
                <a:gd name="T55" fmla="*/ 1 h 666"/>
                <a:gd name="T56" fmla="*/ 1 w 1979"/>
                <a:gd name="T57" fmla="*/ 1 h 666"/>
                <a:gd name="T58" fmla="*/ 1 w 1979"/>
                <a:gd name="T59" fmla="*/ 1 h 666"/>
                <a:gd name="T60" fmla="*/ 1 w 1979"/>
                <a:gd name="T61" fmla="*/ 1 h 666"/>
                <a:gd name="T62" fmla="*/ 1 w 1979"/>
                <a:gd name="T63" fmla="*/ 1 h 666"/>
                <a:gd name="T64" fmla="*/ 1 w 1979"/>
                <a:gd name="T65" fmla="*/ 1 h 666"/>
                <a:gd name="T66" fmla="*/ 1 w 1979"/>
                <a:gd name="T67" fmla="*/ 1 h 666"/>
                <a:gd name="T68" fmla="*/ 1 w 1979"/>
                <a:gd name="T69" fmla="*/ 1 h 666"/>
                <a:gd name="T70" fmla="*/ 1 w 1979"/>
                <a:gd name="T71" fmla="*/ 1 h 666"/>
                <a:gd name="T72" fmla="*/ 1 w 1979"/>
                <a:gd name="T73" fmla="*/ 1 h 666"/>
                <a:gd name="T74" fmla="*/ 1 w 1979"/>
                <a:gd name="T75" fmla="*/ 1 h 666"/>
                <a:gd name="T76" fmla="*/ 1 w 1979"/>
                <a:gd name="T77" fmla="*/ 1 h 666"/>
                <a:gd name="T78" fmla="*/ 1 w 1979"/>
                <a:gd name="T79" fmla="*/ 1 h 666"/>
                <a:gd name="T80" fmla="*/ 1 w 1979"/>
                <a:gd name="T81" fmla="*/ 1 h 666"/>
                <a:gd name="T82" fmla="*/ 1 w 1979"/>
                <a:gd name="T83" fmla="*/ 1 h 666"/>
                <a:gd name="T84" fmla="*/ 1 w 1979"/>
                <a:gd name="T85" fmla="*/ 1 h 666"/>
                <a:gd name="T86" fmla="*/ 1 w 1979"/>
                <a:gd name="T87" fmla="*/ 1 h 666"/>
                <a:gd name="T88" fmla="*/ 1 w 1979"/>
                <a:gd name="T89" fmla="*/ 1 h 666"/>
                <a:gd name="T90" fmla="*/ 0 w 1979"/>
                <a:gd name="T91" fmla="*/ 0 h 666"/>
                <a:gd name="T92" fmla="*/ 1 w 1979"/>
                <a:gd name="T93" fmla="*/ 1 h 666"/>
                <a:gd name="T94" fmla="*/ 1 w 1979"/>
                <a:gd name="T95" fmla="*/ 1 h 6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979"/>
                <a:gd name="T145" fmla="*/ 0 h 666"/>
                <a:gd name="T146" fmla="*/ 1979 w 1979"/>
                <a:gd name="T147" fmla="*/ 666 h 66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979" h="666">
                  <a:moveTo>
                    <a:pt x="4" y="46"/>
                  </a:moveTo>
                  <a:lnTo>
                    <a:pt x="167" y="84"/>
                  </a:lnTo>
                  <a:lnTo>
                    <a:pt x="357" y="130"/>
                  </a:lnTo>
                  <a:lnTo>
                    <a:pt x="534" y="181"/>
                  </a:lnTo>
                  <a:lnTo>
                    <a:pt x="711" y="238"/>
                  </a:lnTo>
                  <a:lnTo>
                    <a:pt x="869" y="306"/>
                  </a:lnTo>
                  <a:lnTo>
                    <a:pt x="966" y="358"/>
                  </a:lnTo>
                  <a:lnTo>
                    <a:pt x="998" y="371"/>
                  </a:lnTo>
                  <a:lnTo>
                    <a:pt x="1065" y="386"/>
                  </a:lnTo>
                  <a:lnTo>
                    <a:pt x="1175" y="386"/>
                  </a:lnTo>
                  <a:lnTo>
                    <a:pt x="1222" y="405"/>
                  </a:lnTo>
                  <a:lnTo>
                    <a:pt x="1291" y="457"/>
                  </a:lnTo>
                  <a:lnTo>
                    <a:pt x="1375" y="498"/>
                  </a:lnTo>
                  <a:lnTo>
                    <a:pt x="1439" y="525"/>
                  </a:lnTo>
                  <a:lnTo>
                    <a:pt x="1510" y="525"/>
                  </a:lnTo>
                  <a:lnTo>
                    <a:pt x="1584" y="531"/>
                  </a:lnTo>
                  <a:lnTo>
                    <a:pt x="1648" y="576"/>
                  </a:lnTo>
                  <a:lnTo>
                    <a:pt x="1705" y="591"/>
                  </a:lnTo>
                  <a:lnTo>
                    <a:pt x="1741" y="595"/>
                  </a:lnTo>
                  <a:lnTo>
                    <a:pt x="1821" y="595"/>
                  </a:lnTo>
                  <a:lnTo>
                    <a:pt x="1873" y="618"/>
                  </a:lnTo>
                  <a:lnTo>
                    <a:pt x="1960" y="666"/>
                  </a:lnTo>
                  <a:lnTo>
                    <a:pt x="1979" y="631"/>
                  </a:lnTo>
                  <a:lnTo>
                    <a:pt x="1895" y="595"/>
                  </a:lnTo>
                  <a:lnTo>
                    <a:pt x="1873" y="557"/>
                  </a:lnTo>
                  <a:lnTo>
                    <a:pt x="1816" y="540"/>
                  </a:lnTo>
                  <a:lnTo>
                    <a:pt x="1741" y="540"/>
                  </a:lnTo>
                  <a:lnTo>
                    <a:pt x="1690" y="521"/>
                  </a:lnTo>
                  <a:lnTo>
                    <a:pt x="1645" y="479"/>
                  </a:lnTo>
                  <a:lnTo>
                    <a:pt x="1599" y="451"/>
                  </a:lnTo>
                  <a:lnTo>
                    <a:pt x="1542" y="441"/>
                  </a:lnTo>
                  <a:lnTo>
                    <a:pt x="1477" y="451"/>
                  </a:lnTo>
                  <a:lnTo>
                    <a:pt x="1390" y="422"/>
                  </a:lnTo>
                  <a:lnTo>
                    <a:pt x="1287" y="367"/>
                  </a:lnTo>
                  <a:lnTo>
                    <a:pt x="1217" y="316"/>
                  </a:lnTo>
                  <a:lnTo>
                    <a:pt x="1152" y="303"/>
                  </a:lnTo>
                  <a:lnTo>
                    <a:pt x="1082" y="303"/>
                  </a:lnTo>
                  <a:lnTo>
                    <a:pt x="1027" y="306"/>
                  </a:lnTo>
                  <a:lnTo>
                    <a:pt x="952" y="284"/>
                  </a:lnTo>
                  <a:lnTo>
                    <a:pt x="859" y="238"/>
                  </a:lnTo>
                  <a:lnTo>
                    <a:pt x="738" y="187"/>
                  </a:lnTo>
                  <a:lnTo>
                    <a:pt x="644" y="152"/>
                  </a:lnTo>
                  <a:lnTo>
                    <a:pt x="470" y="107"/>
                  </a:lnTo>
                  <a:lnTo>
                    <a:pt x="293" y="69"/>
                  </a:lnTo>
                  <a:lnTo>
                    <a:pt x="116" y="33"/>
                  </a:lnTo>
                  <a:lnTo>
                    <a:pt x="0" y="0"/>
                  </a:lnTo>
                  <a:lnTo>
                    <a:pt x="4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-1450" y="1608"/>
              <a:ext cx="1015" cy="172"/>
            </a:xfrm>
            <a:custGeom>
              <a:avLst/>
              <a:gdLst>
                <a:gd name="T0" fmla="*/ 0 w 2031"/>
                <a:gd name="T1" fmla="*/ 0 h 344"/>
                <a:gd name="T2" fmla="*/ 0 w 2031"/>
                <a:gd name="T3" fmla="*/ 1 h 344"/>
                <a:gd name="T4" fmla="*/ 0 w 2031"/>
                <a:gd name="T5" fmla="*/ 1 h 344"/>
                <a:gd name="T6" fmla="*/ 0 w 2031"/>
                <a:gd name="T7" fmla="*/ 1 h 344"/>
                <a:gd name="T8" fmla="*/ 0 w 2031"/>
                <a:gd name="T9" fmla="*/ 1 h 344"/>
                <a:gd name="T10" fmla="*/ 0 w 2031"/>
                <a:gd name="T11" fmla="*/ 1 h 344"/>
                <a:gd name="T12" fmla="*/ 0 w 2031"/>
                <a:gd name="T13" fmla="*/ 1 h 344"/>
                <a:gd name="T14" fmla="*/ 0 w 2031"/>
                <a:gd name="T15" fmla="*/ 1 h 344"/>
                <a:gd name="T16" fmla="*/ 0 w 2031"/>
                <a:gd name="T17" fmla="*/ 1 h 344"/>
                <a:gd name="T18" fmla="*/ 0 w 2031"/>
                <a:gd name="T19" fmla="*/ 1 h 344"/>
                <a:gd name="T20" fmla="*/ 0 w 2031"/>
                <a:gd name="T21" fmla="*/ 1 h 344"/>
                <a:gd name="T22" fmla="*/ 0 w 2031"/>
                <a:gd name="T23" fmla="*/ 1 h 344"/>
                <a:gd name="T24" fmla="*/ 0 w 2031"/>
                <a:gd name="T25" fmla="*/ 1 h 344"/>
                <a:gd name="T26" fmla="*/ 0 w 2031"/>
                <a:gd name="T27" fmla="*/ 1 h 344"/>
                <a:gd name="T28" fmla="*/ 0 w 2031"/>
                <a:gd name="T29" fmla="*/ 1 h 344"/>
                <a:gd name="T30" fmla="*/ 0 w 2031"/>
                <a:gd name="T31" fmla="*/ 1 h 344"/>
                <a:gd name="T32" fmla="*/ 0 w 2031"/>
                <a:gd name="T33" fmla="*/ 1 h 344"/>
                <a:gd name="T34" fmla="*/ 0 w 2031"/>
                <a:gd name="T35" fmla="*/ 1 h 344"/>
                <a:gd name="T36" fmla="*/ 0 w 2031"/>
                <a:gd name="T37" fmla="*/ 1 h 344"/>
                <a:gd name="T38" fmla="*/ 0 w 2031"/>
                <a:gd name="T39" fmla="*/ 1 h 344"/>
                <a:gd name="T40" fmla="*/ 0 w 2031"/>
                <a:gd name="T41" fmla="*/ 1 h 344"/>
                <a:gd name="T42" fmla="*/ 0 w 2031"/>
                <a:gd name="T43" fmla="*/ 1 h 344"/>
                <a:gd name="T44" fmla="*/ 0 w 2031"/>
                <a:gd name="T45" fmla="*/ 1 h 344"/>
                <a:gd name="T46" fmla="*/ 0 w 2031"/>
                <a:gd name="T47" fmla="*/ 1 h 344"/>
                <a:gd name="T48" fmla="*/ 0 w 2031"/>
                <a:gd name="T49" fmla="*/ 1 h 344"/>
                <a:gd name="T50" fmla="*/ 0 w 2031"/>
                <a:gd name="T51" fmla="*/ 1 h 344"/>
                <a:gd name="T52" fmla="*/ 0 w 2031"/>
                <a:gd name="T53" fmla="*/ 1 h 344"/>
                <a:gd name="T54" fmla="*/ 0 w 2031"/>
                <a:gd name="T55" fmla="*/ 1 h 344"/>
                <a:gd name="T56" fmla="*/ 0 w 2031"/>
                <a:gd name="T57" fmla="*/ 1 h 344"/>
                <a:gd name="T58" fmla="*/ 0 w 2031"/>
                <a:gd name="T59" fmla="*/ 1 h 344"/>
                <a:gd name="T60" fmla="*/ 0 w 2031"/>
                <a:gd name="T61" fmla="*/ 1 h 344"/>
                <a:gd name="T62" fmla="*/ 0 w 2031"/>
                <a:gd name="T63" fmla="*/ 1 h 344"/>
                <a:gd name="T64" fmla="*/ 0 w 2031"/>
                <a:gd name="T65" fmla="*/ 1 h 344"/>
                <a:gd name="T66" fmla="*/ 0 w 2031"/>
                <a:gd name="T67" fmla="*/ 1 h 344"/>
                <a:gd name="T68" fmla="*/ 0 w 2031"/>
                <a:gd name="T69" fmla="*/ 1 h 344"/>
                <a:gd name="T70" fmla="*/ 0 w 2031"/>
                <a:gd name="T71" fmla="*/ 1 h 344"/>
                <a:gd name="T72" fmla="*/ 0 w 2031"/>
                <a:gd name="T73" fmla="*/ 1 h 344"/>
                <a:gd name="T74" fmla="*/ 0 w 2031"/>
                <a:gd name="T75" fmla="*/ 1 h 344"/>
                <a:gd name="T76" fmla="*/ 0 w 2031"/>
                <a:gd name="T77" fmla="*/ 1 h 344"/>
                <a:gd name="T78" fmla="*/ 0 w 2031"/>
                <a:gd name="T79" fmla="*/ 1 h 344"/>
                <a:gd name="T80" fmla="*/ 0 w 2031"/>
                <a:gd name="T81" fmla="*/ 1 h 344"/>
                <a:gd name="T82" fmla="*/ 0 w 2031"/>
                <a:gd name="T83" fmla="*/ 1 h 344"/>
                <a:gd name="T84" fmla="*/ 0 w 2031"/>
                <a:gd name="T85" fmla="*/ 1 h 344"/>
                <a:gd name="T86" fmla="*/ 0 w 2031"/>
                <a:gd name="T87" fmla="*/ 1 h 344"/>
                <a:gd name="T88" fmla="*/ 0 w 2031"/>
                <a:gd name="T89" fmla="*/ 1 h 344"/>
                <a:gd name="T90" fmla="*/ 0 w 2031"/>
                <a:gd name="T91" fmla="*/ 1 h 344"/>
                <a:gd name="T92" fmla="*/ 0 w 2031"/>
                <a:gd name="T93" fmla="*/ 1 h 344"/>
                <a:gd name="T94" fmla="*/ 0 w 2031"/>
                <a:gd name="T95" fmla="*/ 1 h 344"/>
                <a:gd name="T96" fmla="*/ 0 w 2031"/>
                <a:gd name="T97" fmla="*/ 1 h 344"/>
                <a:gd name="T98" fmla="*/ 0 w 2031"/>
                <a:gd name="T99" fmla="*/ 1 h 344"/>
                <a:gd name="T100" fmla="*/ 0 w 2031"/>
                <a:gd name="T101" fmla="*/ 1 h 344"/>
                <a:gd name="T102" fmla="*/ 0 w 2031"/>
                <a:gd name="T103" fmla="*/ 1 h 344"/>
                <a:gd name="T104" fmla="*/ 0 w 2031"/>
                <a:gd name="T105" fmla="*/ 1 h 344"/>
                <a:gd name="T106" fmla="*/ 0 w 2031"/>
                <a:gd name="T107" fmla="*/ 1 h 344"/>
                <a:gd name="T108" fmla="*/ 0 w 2031"/>
                <a:gd name="T109" fmla="*/ 1 h 344"/>
                <a:gd name="T110" fmla="*/ 0 w 2031"/>
                <a:gd name="T111" fmla="*/ 0 h 344"/>
                <a:gd name="T112" fmla="*/ 0 w 2031"/>
                <a:gd name="T113" fmla="*/ 0 h 3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31"/>
                <a:gd name="T172" fmla="*/ 0 h 344"/>
                <a:gd name="T173" fmla="*/ 2031 w 2031"/>
                <a:gd name="T174" fmla="*/ 344 h 3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31" h="344">
                  <a:moveTo>
                    <a:pt x="4" y="0"/>
                  </a:moveTo>
                  <a:lnTo>
                    <a:pt x="223" y="14"/>
                  </a:lnTo>
                  <a:lnTo>
                    <a:pt x="442" y="27"/>
                  </a:lnTo>
                  <a:lnTo>
                    <a:pt x="548" y="52"/>
                  </a:lnTo>
                  <a:lnTo>
                    <a:pt x="654" y="61"/>
                  </a:lnTo>
                  <a:lnTo>
                    <a:pt x="715" y="61"/>
                  </a:lnTo>
                  <a:lnTo>
                    <a:pt x="757" y="52"/>
                  </a:lnTo>
                  <a:lnTo>
                    <a:pt x="831" y="46"/>
                  </a:lnTo>
                  <a:lnTo>
                    <a:pt x="911" y="65"/>
                  </a:lnTo>
                  <a:lnTo>
                    <a:pt x="970" y="93"/>
                  </a:lnTo>
                  <a:lnTo>
                    <a:pt x="1044" y="97"/>
                  </a:lnTo>
                  <a:lnTo>
                    <a:pt x="1124" y="103"/>
                  </a:lnTo>
                  <a:lnTo>
                    <a:pt x="1198" y="116"/>
                  </a:lnTo>
                  <a:lnTo>
                    <a:pt x="1269" y="145"/>
                  </a:lnTo>
                  <a:lnTo>
                    <a:pt x="1314" y="154"/>
                  </a:lnTo>
                  <a:lnTo>
                    <a:pt x="1371" y="154"/>
                  </a:lnTo>
                  <a:lnTo>
                    <a:pt x="1436" y="145"/>
                  </a:lnTo>
                  <a:lnTo>
                    <a:pt x="1478" y="154"/>
                  </a:lnTo>
                  <a:lnTo>
                    <a:pt x="1542" y="187"/>
                  </a:lnTo>
                  <a:lnTo>
                    <a:pt x="1597" y="209"/>
                  </a:lnTo>
                  <a:lnTo>
                    <a:pt x="1658" y="209"/>
                  </a:lnTo>
                  <a:lnTo>
                    <a:pt x="1704" y="200"/>
                  </a:lnTo>
                  <a:lnTo>
                    <a:pt x="1755" y="200"/>
                  </a:lnTo>
                  <a:lnTo>
                    <a:pt x="1826" y="238"/>
                  </a:lnTo>
                  <a:lnTo>
                    <a:pt x="1890" y="274"/>
                  </a:lnTo>
                  <a:lnTo>
                    <a:pt x="1938" y="274"/>
                  </a:lnTo>
                  <a:lnTo>
                    <a:pt x="2002" y="274"/>
                  </a:lnTo>
                  <a:lnTo>
                    <a:pt x="2031" y="321"/>
                  </a:lnTo>
                  <a:lnTo>
                    <a:pt x="1989" y="344"/>
                  </a:lnTo>
                  <a:lnTo>
                    <a:pt x="1909" y="339"/>
                  </a:lnTo>
                  <a:lnTo>
                    <a:pt x="1845" y="321"/>
                  </a:lnTo>
                  <a:lnTo>
                    <a:pt x="1755" y="280"/>
                  </a:lnTo>
                  <a:lnTo>
                    <a:pt x="1713" y="283"/>
                  </a:lnTo>
                  <a:lnTo>
                    <a:pt x="1639" y="293"/>
                  </a:lnTo>
                  <a:lnTo>
                    <a:pt x="1571" y="274"/>
                  </a:lnTo>
                  <a:lnTo>
                    <a:pt x="1529" y="242"/>
                  </a:lnTo>
                  <a:lnTo>
                    <a:pt x="1455" y="223"/>
                  </a:lnTo>
                  <a:lnTo>
                    <a:pt x="1379" y="228"/>
                  </a:lnTo>
                  <a:lnTo>
                    <a:pt x="1329" y="232"/>
                  </a:lnTo>
                  <a:lnTo>
                    <a:pt x="1263" y="223"/>
                  </a:lnTo>
                  <a:lnTo>
                    <a:pt x="1166" y="187"/>
                  </a:lnTo>
                  <a:lnTo>
                    <a:pt x="1118" y="177"/>
                  </a:lnTo>
                  <a:lnTo>
                    <a:pt x="1059" y="177"/>
                  </a:lnTo>
                  <a:lnTo>
                    <a:pt x="995" y="162"/>
                  </a:lnTo>
                  <a:lnTo>
                    <a:pt x="911" y="135"/>
                  </a:lnTo>
                  <a:lnTo>
                    <a:pt x="860" y="120"/>
                  </a:lnTo>
                  <a:lnTo>
                    <a:pt x="808" y="110"/>
                  </a:lnTo>
                  <a:lnTo>
                    <a:pt x="738" y="116"/>
                  </a:lnTo>
                  <a:lnTo>
                    <a:pt x="641" y="120"/>
                  </a:lnTo>
                  <a:lnTo>
                    <a:pt x="567" y="116"/>
                  </a:lnTo>
                  <a:lnTo>
                    <a:pt x="487" y="97"/>
                  </a:lnTo>
                  <a:lnTo>
                    <a:pt x="432" y="69"/>
                  </a:lnTo>
                  <a:lnTo>
                    <a:pt x="284" y="61"/>
                  </a:lnTo>
                  <a:lnTo>
                    <a:pt x="84" y="36"/>
                  </a:lnTo>
                  <a:lnTo>
                    <a:pt x="0" y="3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-1420" y="1647"/>
              <a:ext cx="913" cy="223"/>
            </a:xfrm>
            <a:custGeom>
              <a:avLst/>
              <a:gdLst>
                <a:gd name="T0" fmla="*/ 0 w 1827"/>
                <a:gd name="T1" fmla="*/ 0 h 447"/>
                <a:gd name="T2" fmla="*/ 0 w 1827"/>
                <a:gd name="T3" fmla="*/ 0 h 447"/>
                <a:gd name="T4" fmla="*/ 0 w 1827"/>
                <a:gd name="T5" fmla="*/ 0 h 447"/>
                <a:gd name="T6" fmla="*/ 0 w 1827"/>
                <a:gd name="T7" fmla="*/ 0 h 447"/>
                <a:gd name="T8" fmla="*/ 0 w 1827"/>
                <a:gd name="T9" fmla="*/ 0 h 447"/>
                <a:gd name="T10" fmla="*/ 0 w 1827"/>
                <a:gd name="T11" fmla="*/ 0 h 447"/>
                <a:gd name="T12" fmla="*/ 0 w 1827"/>
                <a:gd name="T13" fmla="*/ 0 h 447"/>
                <a:gd name="T14" fmla="*/ 0 w 1827"/>
                <a:gd name="T15" fmla="*/ 0 h 447"/>
                <a:gd name="T16" fmla="*/ 0 w 1827"/>
                <a:gd name="T17" fmla="*/ 0 h 447"/>
                <a:gd name="T18" fmla="*/ 0 w 1827"/>
                <a:gd name="T19" fmla="*/ 0 h 447"/>
                <a:gd name="T20" fmla="*/ 0 w 1827"/>
                <a:gd name="T21" fmla="*/ 0 h 447"/>
                <a:gd name="T22" fmla="*/ 0 w 1827"/>
                <a:gd name="T23" fmla="*/ 0 h 447"/>
                <a:gd name="T24" fmla="*/ 0 w 1827"/>
                <a:gd name="T25" fmla="*/ 0 h 447"/>
                <a:gd name="T26" fmla="*/ 0 w 1827"/>
                <a:gd name="T27" fmla="*/ 0 h 447"/>
                <a:gd name="T28" fmla="*/ 0 w 1827"/>
                <a:gd name="T29" fmla="*/ 0 h 447"/>
                <a:gd name="T30" fmla="*/ 0 w 1827"/>
                <a:gd name="T31" fmla="*/ 0 h 447"/>
                <a:gd name="T32" fmla="*/ 0 w 1827"/>
                <a:gd name="T33" fmla="*/ 0 h 447"/>
                <a:gd name="T34" fmla="*/ 0 w 1827"/>
                <a:gd name="T35" fmla="*/ 0 h 447"/>
                <a:gd name="T36" fmla="*/ 0 w 1827"/>
                <a:gd name="T37" fmla="*/ 0 h 447"/>
                <a:gd name="T38" fmla="*/ 0 w 1827"/>
                <a:gd name="T39" fmla="*/ 0 h 447"/>
                <a:gd name="T40" fmla="*/ 0 w 1827"/>
                <a:gd name="T41" fmla="*/ 0 h 447"/>
                <a:gd name="T42" fmla="*/ 0 w 1827"/>
                <a:gd name="T43" fmla="*/ 0 h 447"/>
                <a:gd name="T44" fmla="*/ 0 w 1827"/>
                <a:gd name="T45" fmla="*/ 0 h 447"/>
                <a:gd name="T46" fmla="*/ 0 w 1827"/>
                <a:gd name="T47" fmla="*/ 0 h 447"/>
                <a:gd name="T48" fmla="*/ 0 w 1827"/>
                <a:gd name="T49" fmla="*/ 0 h 447"/>
                <a:gd name="T50" fmla="*/ 0 w 1827"/>
                <a:gd name="T51" fmla="*/ 0 h 447"/>
                <a:gd name="T52" fmla="*/ 0 w 1827"/>
                <a:gd name="T53" fmla="*/ 0 h 447"/>
                <a:gd name="T54" fmla="*/ 0 w 1827"/>
                <a:gd name="T55" fmla="*/ 0 h 447"/>
                <a:gd name="T56" fmla="*/ 0 w 1827"/>
                <a:gd name="T57" fmla="*/ 0 h 447"/>
                <a:gd name="T58" fmla="*/ 0 w 1827"/>
                <a:gd name="T59" fmla="*/ 0 h 447"/>
                <a:gd name="T60" fmla="*/ 0 w 1827"/>
                <a:gd name="T61" fmla="*/ 0 h 447"/>
                <a:gd name="T62" fmla="*/ 0 w 1827"/>
                <a:gd name="T63" fmla="*/ 0 h 447"/>
                <a:gd name="T64" fmla="*/ 0 w 1827"/>
                <a:gd name="T65" fmla="*/ 0 h 447"/>
                <a:gd name="T66" fmla="*/ 0 w 1827"/>
                <a:gd name="T67" fmla="*/ 0 h 447"/>
                <a:gd name="T68" fmla="*/ 0 w 1827"/>
                <a:gd name="T69" fmla="*/ 0 h 447"/>
                <a:gd name="T70" fmla="*/ 0 w 1827"/>
                <a:gd name="T71" fmla="*/ 0 h 447"/>
                <a:gd name="T72" fmla="*/ 0 w 1827"/>
                <a:gd name="T73" fmla="*/ 0 h 447"/>
                <a:gd name="T74" fmla="*/ 0 w 1827"/>
                <a:gd name="T75" fmla="*/ 0 h 447"/>
                <a:gd name="T76" fmla="*/ 0 w 1827"/>
                <a:gd name="T77" fmla="*/ 0 h 447"/>
                <a:gd name="T78" fmla="*/ 0 w 1827"/>
                <a:gd name="T79" fmla="*/ 0 h 447"/>
                <a:gd name="T80" fmla="*/ 0 w 1827"/>
                <a:gd name="T81" fmla="*/ 0 h 447"/>
                <a:gd name="T82" fmla="*/ 0 w 1827"/>
                <a:gd name="T83" fmla="*/ 0 h 447"/>
                <a:gd name="T84" fmla="*/ 0 w 1827"/>
                <a:gd name="T85" fmla="*/ 0 h 447"/>
                <a:gd name="T86" fmla="*/ 0 w 1827"/>
                <a:gd name="T87" fmla="*/ 0 h 447"/>
                <a:gd name="T88" fmla="*/ 0 w 1827"/>
                <a:gd name="T89" fmla="*/ 0 h 447"/>
                <a:gd name="T90" fmla="*/ 0 w 1827"/>
                <a:gd name="T91" fmla="*/ 0 h 447"/>
                <a:gd name="T92" fmla="*/ 0 w 1827"/>
                <a:gd name="T93" fmla="*/ 0 h 447"/>
                <a:gd name="T94" fmla="*/ 0 w 1827"/>
                <a:gd name="T95" fmla="*/ 0 h 44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27"/>
                <a:gd name="T145" fmla="*/ 0 h 447"/>
                <a:gd name="T146" fmla="*/ 1827 w 1827"/>
                <a:gd name="T147" fmla="*/ 447 h 44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27" h="447">
                  <a:moveTo>
                    <a:pt x="0" y="0"/>
                  </a:moveTo>
                  <a:lnTo>
                    <a:pt x="173" y="15"/>
                  </a:lnTo>
                  <a:lnTo>
                    <a:pt x="396" y="57"/>
                  </a:lnTo>
                  <a:lnTo>
                    <a:pt x="544" y="76"/>
                  </a:lnTo>
                  <a:lnTo>
                    <a:pt x="605" y="90"/>
                  </a:lnTo>
                  <a:lnTo>
                    <a:pt x="685" y="128"/>
                  </a:lnTo>
                  <a:lnTo>
                    <a:pt x="763" y="160"/>
                  </a:lnTo>
                  <a:lnTo>
                    <a:pt x="827" y="177"/>
                  </a:lnTo>
                  <a:lnTo>
                    <a:pt x="879" y="177"/>
                  </a:lnTo>
                  <a:lnTo>
                    <a:pt x="940" y="167"/>
                  </a:lnTo>
                  <a:lnTo>
                    <a:pt x="1014" y="177"/>
                  </a:lnTo>
                  <a:lnTo>
                    <a:pt x="1107" y="205"/>
                  </a:lnTo>
                  <a:lnTo>
                    <a:pt x="1191" y="247"/>
                  </a:lnTo>
                  <a:lnTo>
                    <a:pt x="1251" y="266"/>
                  </a:lnTo>
                  <a:lnTo>
                    <a:pt x="1316" y="270"/>
                  </a:lnTo>
                  <a:lnTo>
                    <a:pt x="1422" y="270"/>
                  </a:lnTo>
                  <a:lnTo>
                    <a:pt x="1480" y="285"/>
                  </a:lnTo>
                  <a:lnTo>
                    <a:pt x="1535" y="312"/>
                  </a:lnTo>
                  <a:lnTo>
                    <a:pt x="1609" y="363"/>
                  </a:lnTo>
                  <a:lnTo>
                    <a:pt x="1692" y="363"/>
                  </a:lnTo>
                  <a:lnTo>
                    <a:pt x="1748" y="377"/>
                  </a:lnTo>
                  <a:lnTo>
                    <a:pt x="1818" y="420"/>
                  </a:lnTo>
                  <a:lnTo>
                    <a:pt x="1827" y="447"/>
                  </a:lnTo>
                  <a:lnTo>
                    <a:pt x="1805" y="437"/>
                  </a:lnTo>
                  <a:lnTo>
                    <a:pt x="1738" y="424"/>
                  </a:lnTo>
                  <a:lnTo>
                    <a:pt x="1673" y="420"/>
                  </a:lnTo>
                  <a:lnTo>
                    <a:pt x="1609" y="428"/>
                  </a:lnTo>
                  <a:lnTo>
                    <a:pt x="1557" y="415"/>
                  </a:lnTo>
                  <a:lnTo>
                    <a:pt x="1502" y="382"/>
                  </a:lnTo>
                  <a:lnTo>
                    <a:pt x="1438" y="350"/>
                  </a:lnTo>
                  <a:lnTo>
                    <a:pt x="1367" y="350"/>
                  </a:lnTo>
                  <a:lnTo>
                    <a:pt x="1288" y="350"/>
                  </a:lnTo>
                  <a:lnTo>
                    <a:pt x="1213" y="331"/>
                  </a:lnTo>
                  <a:lnTo>
                    <a:pt x="1126" y="285"/>
                  </a:lnTo>
                  <a:lnTo>
                    <a:pt x="1046" y="243"/>
                  </a:lnTo>
                  <a:lnTo>
                    <a:pt x="995" y="234"/>
                  </a:lnTo>
                  <a:lnTo>
                    <a:pt x="911" y="234"/>
                  </a:lnTo>
                  <a:lnTo>
                    <a:pt x="865" y="243"/>
                  </a:lnTo>
                  <a:lnTo>
                    <a:pt x="795" y="234"/>
                  </a:lnTo>
                  <a:lnTo>
                    <a:pt x="708" y="186"/>
                  </a:lnTo>
                  <a:lnTo>
                    <a:pt x="618" y="150"/>
                  </a:lnTo>
                  <a:lnTo>
                    <a:pt x="554" y="131"/>
                  </a:lnTo>
                  <a:lnTo>
                    <a:pt x="419" y="103"/>
                  </a:lnTo>
                  <a:lnTo>
                    <a:pt x="270" y="67"/>
                  </a:lnTo>
                  <a:lnTo>
                    <a:pt x="135" y="51"/>
                  </a:lnTo>
                  <a:lnTo>
                    <a:pt x="19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-674" y="1089"/>
              <a:ext cx="241" cy="602"/>
            </a:xfrm>
            <a:custGeom>
              <a:avLst/>
              <a:gdLst>
                <a:gd name="T0" fmla="*/ 0 w 483"/>
                <a:gd name="T1" fmla="*/ 0 h 1206"/>
                <a:gd name="T2" fmla="*/ 0 w 483"/>
                <a:gd name="T3" fmla="*/ 0 h 1206"/>
                <a:gd name="T4" fmla="*/ 0 w 483"/>
                <a:gd name="T5" fmla="*/ 0 h 1206"/>
                <a:gd name="T6" fmla="*/ 0 w 483"/>
                <a:gd name="T7" fmla="*/ 0 h 1206"/>
                <a:gd name="T8" fmla="*/ 0 w 483"/>
                <a:gd name="T9" fmla="*/ 0 h 1206"/>
                <a:gd name="T10" fmla="*/ 0 w 483"/>
                <a:gd name="T11" fmla="*/ 0 h 1206"/>
                <a:gd name="T12" fmla="*/ 0 w 483"/>
                <a:gd name="T13" fmla="*/ 0 h 1206"/>
                <a:gd name="T14" fmla="*/ 0 w 483"/>
                <a:gd name="T15" fmla="*/ 0 h 1206"/>
                <a:gd name="T16" fmla="*/ 0 w 483"/>
                <a:gd name="T17" fmla="*/ 0 h 1206"/>
                <a:gd name="T18" fmla="*/ 0 w 483"/>
                <a:gd name="T19" fmla="*/ 0 h 1206"/>
                <a:gd name="T20" fmla="*/ 0 w 483"/>
                <a:gd name="T21" fmla="*/ 0 h 1206"/>
                <a:gd name="T22" fmla="*/ 0 w 483"/>
                <a:gd name="T23" fmla="*/ 0 h 1206"/>
                <a:gd name="T24" fmla="*/ 0 w 483"/>
                <a:gd name="T25" fmla="*/ 0 h 1206"/>
                <a:gd name="T26" fmla="*/ 0 w 483"/>
                <a:gd name="T27" fmla="*/ 0 h 1206"/>
                <a:gd name="T28" fmla="*/ 0 w 483"/>
                <a:gd name="T29" fmla="*/ 0 h 1206"/>
                <a:gd name="T30" fmla="*/ 0 w 483"/>
                <a:gd name="T31" fmla="*/ 0 h 1206"/>
                <a:gd name="T32" fmla="*/ 0 w 483"/>
                <a:gd name="T33" fmla="*/ 0 h 1206"/>
                <a:gd name="T34" fmla="*/ 0 w 483"/>
                <a:gd name="T35" fmla="*/ 0 h 1206"/>
                <a:gd name="T36" fmla="*/ 0 w 483"/>
                <a:gd name="T37" fmla="*/ 0 h 1206"/>
                <a:gd name="T38" fmla="*/ 0 w 483"/>
                <a:gd name="T39" fmla="*/ 0 h 1206"/>
                <a:gd name="T40" fmla="*/ 0 w 483"/>
                <a:gd name="T41" fmla="*/ 0 h 1206"/>
                <a:gd name="T42" fmla="*/ 0 w 483"/>
                <a:gd name="T43" fmla="*/ 0 h 1206"/>
                <a:gd name="T44" fmla="*/ 0 w 483"/>
                <a:gd name="T45" fmla="*/ 0 h 1206"/>
                <a:gd name="T46" fmla="*/ 0 w 483"/>
                <a:gd name="T47" fmla="*/ 0 h 1206"/>
                <a:gd name="T48" fmla="*/ 0 w 483"/>
                <a:gd name="T49" fmla="*/ 0 h 1206"/>
                <a:gd name="T50" fmla="*/ 0 w 483"/>
                <a:gd name="T51" fmla="*/ 0 h 120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83"/>
                <a:gd name="T79" fmla="*/ 0 h 1206"/>
                <a:gd name="T80" fmla="*/ 483 w 483"/>
                <a:gd name="T81" fmla="*/ 1206 h 120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83" h="1206">
                  <a:moveTo>
                    <a:pt x="483" y="39"/>
                  </a:moveTo>
                  <a:lnTo>
                    <a:pt x="418" y="107"/>
                  </a:lnTo>
                  <a:lnTo>
                    <a:pt x="371" y="164"/>
                  </a:lnTo>
                  <a:lnTo>
                    <a:pt x="315" y="242"/>
                  </a:lnTo>
                  <a:lnTo>
                    <a:pt x="255" y="373"/>
                  </a:lnTo>
                  <a:lnTo>
                    <a:pt x="203" y="521"/>
                  </a:lnTo>
                  <a:lnTo>
                    <a:pt x="171" y="652"/>
                  </a:lnTo>
                  <a:lnTo>
                    <a:pt x="144" y="820"/>
                  </a:lnTo>
                  <a:lnTo>
                    <a:pt x="125" y="1033"/>
                  </a:lnTo>
                  <a:lnTo>
                    <a:pt x="101" y="1145"/>
                  </a:lnTo>
                  <a:lnTo>
                    <a:pt x="74" y="1192"/>
                  </a:lnTo>
                  <a:lnTo>
                    <a:pt x="13" y="1206"/>
                  </a:lnTo>
                  <a:lnTo>
                    <a:pt x="0" y="1173"/>
                  </a:lnTo>
                  <a:lnTo>
                    <a:pt x="9" y="1148"/>
                  </a:lnTo>
                  <a:lnTo>
                    <a:pt x="26" y="1065"/>
                  </a:lnTo>
                  <a:lnTo>
                    <a:pt x="55" y="888"/>
                  </a:lnTo>
                  <a:lnTo>
                    <a:pt x="70" y="746"/>
                  </a:lnTo>
                  <a:lnTo>
                    <a:pt x="101" y="624"/>
                  </a:lnTo>
                  <a:lnTo>
                    <a:pt x="139" y="512"/>
                  </a:lnTo>
                  <a:lnTo>
                    <a:pt x="190" y="396"/>
                  </a:lnTo>
                  <a:lnTo>
                    <a:pt x="245" y="274"/>
                  </a:lnTo>
                  <a:lnTo>
                    <a:pt x="344" y="122"/>
                  </a:lnTo>
                  <a:lnTo>
                    <a:pt x="403" y="65"/>
                  </a:lnTo>
                  <a:lnTo>
                    <a:pt x="473" y="0"/>
                  </a:lnTo>
                  <a:lnTo>
                    <a:pt x="483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-862" y="1066"/>
              <a:ext cx="436" cy="372"/>
            </a:xfrm>
            <a:custGeom>
              <a:avLst/>
              <a:gdLst>
                <a:gd name="T0" fmla="*/ 0 w 873"/>
                <a:gd name="T1" fmla="*/ 1 h 743"/>
                <a:gd name="T2" fmla="*/ 0 w 873"/>
                <a:gd name="T3" fmla="*/ 1 h 743"/>
                <a:gd name="T4" fmla="*/ 0 w 873"/>
                <a:gd name="T5" fmla="*/ 1 h 743"/>
                <a:gd name="T6" fmla="*/ 0 w 873"/>
                <a:gd name="T7" fmla="*/ 1 h 743"/>
                <a:gd name="T8" fmla="*/ 0 w 873"/>
                <a:gd name="T9" fmla="*/ 1 h 743"/>
                <a:gd name="T10" fmla="*/ 0 w 873"/>
                <a:gd name="T11" fmla="*/ 1 h 743"/>
                <a:gd name="T12" fmla="*/ 0 w 873"/>
                <a:gd name="T13" fmla="*/ 1 h 743"/>
                <a:gd name="T14" fmla="*/ 0 w 873"/>
                <a:gd name="T15" fmla="*/ 1 h 743"/>
                <a:gd name="T16" fmla="*/ 0 w 873"/>
                <a:gd name="T17" fmla="*/ 1 h 743"/>
                <a:gd name="T18" fmla="*/ 0 w 873"/>
                <a:gd name="T19" fmla="*/ 1 h 743"/>
                <a:gd name="T20" fmla="*/ 0 w 873"/>
                <a:gd name="T21" fmla="*/ 1 h 743"/>
                <a:gd name="T22" fmla="*/ 0 w 873"/>
                <a:gd name="T23" fmla="*/ 1 h 743"/>
                <a:gd name="T24" fmla="*/ 0 w 873"/>
                <a:gd name="T25" fmla="*/ 1 h 743"/>
                <a:gd name="T26" fmla="*/ 0 w 873"/>
                <a:gd name="T27" fmla="*/ 1 h 743"/>
                <a:gd name="T28" fmla="*/ 0 w 873"/>
                <a:gd name="T29" fmla="*/ 0 h 743"/>
                <a:gd name="T30" fmla="*/ 0 w 873"/>
                <a:gd name="T31" fmla="*/ 1 h 743"/>
                <a:gd name="T32" fmla="*/ 0 w 873"/>
                <a:gd name="T33" fmla="*/ 1 h 743"/>
                <a:gd name="T34" fmla="*/ 0 w 873"/>
                <a:gd name="T35" fmla="*/ 1 h 743"/>
                <a:gd name="T36" fmla="*/ 0 w 873"/>
                <a:gd name="T37" fmla="*/ 1 h 743"/>
                <a:gd name="T38" fmla="*/ 0 w 873"/>
                <a:gd name="T39" fmla="*/ 1 h 743"/>
                <a:gd name="T40" fmla="*/ 0 w 873"/>
                <a:gd name="T41" fmla="*/ 1 h 743"/>
                <a:gd name="T42" fmla="*/ 0 w 873"/>
                <a:gd name="T43" fmla="*/ 1 h 743"/>
                <a:gd name="T44" fmla="*/ 0 w 873"/>
                <a:gd name="T45" fmla="*/ 1 h 743"/>
                <a:gd name="T46" fmla="*/ 0 w 873"/>
                <a:gd name="T47" fmla="*/ 1 h 743"/>
                <a:gd name="T48" fmla="*/ 0 w 873"/>
                <a:gd name="T49" fmla="*/ 1 h 743"/>
                <a:gd name="T50" fmla="*/ 0 w 873"/>
                <a:gd name="T51" fmla="*/ 1 h 743"/>
                <a:gd name="T52" fmla="*/ 0 w 873"/>
                <a:gd name="T53" fmla="*/ 1 h 743"/>
                <a:gd name="T54" fmla="*/ 0 w 873"/>
                <a:gd name="T55" fmla="*/ 1 h 743"/>
                <a:gd name="T56" fmla="*/ 0 w 873"/>
                <a:gd name="T57" fmla="*/ 1 h 743"/>
                <a:gd name="T58" fmla="*/ 0 w 873"/>
                <a:gd name="T59" fmla="*/ 1 h 743"/>
                <a:gd name="T60" fmla="*/ 0 w 873"/>
                <a:gd name="T61" fmla="*/ 1 h 743"/>
                <a:gd name="T62" fmla="*/ 0 w 873"/>
                <a:gd name="T63" fmla="*/ 1 h 743"/>
                <a:gd name="T64" fmla="*/ 0 w 873"/>
                <a:gd name="T65" fmla="*/ 1 h 743"/>
                <a:gd name="T66" fmla="*/ 0 w 873"/>
                <a:gd name="T67" fmla="*/ 1 h 743"/>
                <a:gd name="T68" fmla="*/ 0 w 873"/>
                <a:gd name="T69" fmla="*/ 1 h 743"/>
                <a:gd name="T70" fmla="*/ 0 w 873"/>
                <a:gd name="T71" fmla="*/ 1 h 7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73"/>
                <a:gd name="T109" fmla="*/ 0 h 743"/>
                <a:gd name="T110" fmla="*/ 873 w 873"/>
                <a:gd name="T111" fmla="*/ 743 h 7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73" h="743">
                  <a:moveTo>
                    <a:pt x="78" y="521"/>
                  </a:moveTo>
                  <a:lnTo>
                    <a:pt x="61" y="585"/>
                  </a:lnTo>
                  <a:lnTo>
                    <a:pt x="65" y="633"/>
                  </a:lnTo>
                  <a:lnTo>
                    <a:pt x="84" y="665"/>
                  </a:lnTo>
                  <a:lnTo>
                    <a:pt x="113" y="682"/>
                  </a:lnTo>
                  <a:lnTo>
                    <a:pt x="154" y="682"/>
                  </a:lnTo>
                  <a:lnTo>
                    <a:pt x="200" y="669"/>
                  </a:lnTo>
                  <a:lnTo>
                    <a:pt x="284" y="604"/>
                  </a:lnTo>
                  <a:lnTo>
                    <a:pt x="367" y="464"/>
                  </a:lnTo>
                  <a:lnTo>
                    <a:pt x="419" y="353"/>
                  </a:lnTo>
                  <a:lnTo>
                    <a:pt x="487" y="251"/>
                  </a:lnTo>
                  <a:lnTo>
                    <a:pt x="590" y="135"/>
                  </a:lnTo>
                  <a:lnTo>
                    <a:pt x="664" y="78"/>
                  </a:lnTo>
                  <a:lnTo>
                    <a:pt x="734" y="26"/>
                  </a:lnTo>
                  <a:lnTo>
                    <a:pt x="814" y="0"/>
                  </a:lnTo>
                  <a:lnTo>
                    <a:pt x="873" y="9"/>
                  </a:lnTo>
                  <a:lnTo>
                    <a:pt x="841" y="36"/>
                  </a:lnTo>
                  <a:lnTo>
                    <a:pt x="767" y="59"/>
                  </a:lnTo>
                  <a:lnTo>
                    <a:pt x="696" y="110"/>
                  </a:lnTo>
                  <a:lnTo>
                    <a:pt x="637" y="167"/>
                  </a:lnTo>
                  <a:lnTo>
                    <a:pt x="571" y="245"/>
                  </a:lnTo>
                  <a:lnTo>
                    <a:pt x="512" y="334"/>
                  </a:lnTo>
                  <a:lnTo>
                    <a:pt x="455" y="418"/>
                  </a:lnTo>
                  <a:lnTo>
                    <a:pt x="413" y="498"/>
                  </a:lnTo>
                  <a:lnTo>
                    <a:pt x="367" y="589"/>
                  </a:lnTo>
                  <a:lnTo>
                    <a:pt x="312" y="669"/>
                  </a:lnTo>
                  <a:lnTo>
                    <a:pt x="265" y="707"/>
                  </a:lnTo>
                  <a:lnTo>
                    <a:pt x="210" y="739"/>
                  </a:lnTo>
                  <a:lnTo>
                    <a:pt x="154" y="743"/>
                  </a:lnTo>
                  <a:lnTo>
                    <a:pt x="88" y="730"/>
                  </a:lnTo>
                  <a:lnTo>
                    <a:pt x="10" y="688"/>
                  </a:lnTo>
                  <a:lnTo>
                    <a:pt x="0" y="623"/>
                  </a:lnTo>
                  <a:lnTo>
                    <a:pt x="10" y="557"/>
                  </a:lnTo>
                  <a:lnTo>
                    <a:pt x="42" y="502"/>
                  </a:lnTo>
                  <a:lnTo>
                    <a:pt x="78" y="5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-1049" y="1266"/>
              <a:ext cx="233" cy="327"/>
            </a:xfrm>
            <a:custGeom>
              <a:avLst/>
              <a:gdLst>
                <a:gd name="T0" fmla="*/ 1 w 466"/>
                <a:gd name="T1" fmla="*/ 0 h 656"/>
                <a:gd name="T2" fmla="*/ 1 w 466"/>
                <a:gd name="T3" fmla="*/ 0 h 656"/>
                <a:gd name="T4" fmla="*/ 1 w 466"/>
                <a:gd name="T5" fmla="*/ 0 h 656"/>
                <a:gd name="T6" fmla="*/ 1 w 466"/>
                <a:gd name="T7" fmla="*/ 0 h 656"/>
                <a:gd name="T8" fmla="*/ 1 w 466"/>
                <a:gd name="T9" fmla="*/ 0 h 656"/>
                <a:gd name="T10" fmla="*/ 1 w 466"/>
                <a:gd name="T11" fmla="*/ 0 h 656"/>
                <a:gd name="T12" fmla="*/ 1 w 466"/>
                <a:gd name="T13" fmla="*/ 0 h 656"/>
                <a:gd name="T14" fmla="*/ 1 w 466"/>
                <a:gd name="T15" fmla="*/ 0 h 656"/>
                <a:gd name="T16" fmla="*/ 1 w 466"/>
                <a:gd name="T17" fmla="*/ 0 h 656"/>
                <a:gd name="T18" fmla="*/ 1 w 466"/>
                <a:gd name="T19" fmla="*/ 0 h 656"/>
                <a:gd name="T20" fmla="*/ 0 w 466"/>
                <a:gd name="T21" fmla="*/ 0 h 656"/>
                <a:gd name="T22" fmla="*/ 1 w 466"/>
                <a:gd name="T23" fmla="*/ 0 h 656"/>
                <a:gd name="T24" fmla="*/ 1 w 466"/>
                <a:gd name="T25" fmla="*/ 0 h 656"/>
                <a:gd name="T26" fmla="*/ 1 w 466"/>
                <a:gd name="T27" fmla="*/ 0 h 656"/>
                <a:gd name="T28" fmla="*/ 1 w 466"/>
                <a:gd name="T29" fmla="*/ 0 h 656"/>
                <a:gd name="T30" fmla="*/ 1 w 466"/>
                <a:gd name="T31" fmla="*/ 0 h 656"/>
                <a:gd name="T32" fmla="*/ 1 w 466"/>
                <a:gd name="T33" fmla="*/ 0 h 656"/>
                <a:gd name="T34" fmla="*/ 1 w 466"/>
                <a:gd name="T35" fmla="*/ 0 h 656"/>
                <a:gd name="T36" fmla="*/ 1 w 466"/>
                <a:gd name="T37" fmla="*/ 0 h 656"/>
                <a:gd name="T38" fmla="*/ 1 w 466"/>
                <a:gd name="T39" fmla="*/ 0 h 656"/>
                <a:gd name="T40" fmla="*/ 1 w 466"/>
                <a:gd name="T41" fmla="*/ 0 h 656"/>
                <a:gd name="T42" fmla="*/ 1 w 466"/>
                <a:gd name="T43" fmla="*/ 0 h 656"/>
                <a:gd name="T44" fmla="*/ 1 w 466"/>
                <a:gd name="T45" fmla="*/ 0 h 65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66"/>
                <a:gd name="T70" fmla="*/ 0 h 656"/>
                <a:gd name="T71" fmla="*/ 466 w 466"/>
                <a:gd name="T72" fmla="*/ 656 h 65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66" h="656">
                  <a:moveTo>
                    <a:pt x="450" y="0"/>
                  </a:moveTo>
                  <a:lnTo>
                    <a:pt x="359" y="38"/>
                  </a:lnTo>
                  <a:lnTo>
                    <a:pt x="298" y="112"/>
                  </a:lnTo>
                  <a:lnTo>
                    <a:pt x="256" y="177"/>
                  </a:lnTo>
                  <a:lnTo>
                    <a:pt x="224" y="257"/>
                  </a:lnTo>
                  <a:lnTo>
                    <a:pt x="196" y="331"/>
                  </a:lnTo>
                  <a:lnTo>
                    <a:pt x="163" y="414"/>
                  </a:lnTo>
                  <a:lnTo>
                    <a:pt x="144" y="485"/>
                  </a:lnTo>
                  <a:lnTo>
                    <a:pt x="112" y="540"/>
                  </a:lnTo>
                  <a:lnTo>
                    <a:pt x="74" y="595"/>
                  </a:lnTo>
                  <a:lnTo>
                    <a:pt x="0" y="637"/>
                  </a:lnTo>
                  <a:lnTo>
                    <a:pt x="38" y="656"/>
                  </a:lnTo>
                  <a:lnTo>
                    <a:pt x="99" y="629"/>
                  </a:lnTo>
                  <a:lnTo>
                    <a:pt x="158" y="582"/>
                  </a:lnTo>
                  <a:lnTo>
                    <a:pt x="196" y="517"/>
                  </a:lnTo>
                  <a:lnTo>
                    <a:pt x="228" y="414"/>
                  </a:lnTo>
                  <a:lnTo>
                    <a:pt x="260" y="325"/>
                  </a:lnTo>
                  <a:lnTo>
                    <a:pt x="289" y="224"/>
                  </a:lnTo>
                  <a:lnTo>
                    <a:pt x="325" y="148"/>
                  </a:lnTo>
                  <a:lnTo>
                    <a:pt x="391" y="84"/>
                  </a:lnTo>
                  <a:lnTo>
                    <a:pt x="466" y="2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-1118" y="1037"/>
              <a:ext cx="227" cy="431"/>
            </a:xfrm>
            <a:custGeom>
              <a:avLst/>
              <a:gdLst>
                <a:gd name="T0" fmla="*/ 1 w 454"/>
                <a:gd name="T1" fmla="*/ 1 h 861"/>
                <a:gd name="T2" fmla="*/ 1 w 454"/>
                <a:gd name="T3" fmla="*/ 1 h 861"/>
                <a:gd name="T4" fmla="*/ 1 w 454"/>
                <a:gd name="T5" fmla="*/ 1 h 861"/>
                <a:gd name="T6" fmla="*/ 1 w 454"/>
                <a:gd name="T7" fmla="*/ 1 h 861"/>
                <a:gd name="T8" fmla="*/ 1 w 454"/>
                <a:gd name="T9" fmla="*/ 1 h 861"/>
                <a:gd name="T10" fmla="*/ 1 w 454"/>
                <a:gd name="T11" fmla="*/ 1 h 861"/>
                <a:gd name="T12" fmla="*/ 1 w 454"/>
                <a:gd name="T13" fmla="*/ 1 h 861"/>
                <a:gd name="T14" fmla="*/ 1 w 454"/>
                <a:gd name="T15" fmla="*/ 1 h 861"/>
                <a:gd name="T16" fmla="*/ 1 w 454"/>
                <a:gd name="T17" fmla="*/ 1 h 861"/>
                <a:gd name="T18" fmla="*/ 1 w 454"/>
                <a:gd name="T19" fmla="*/ 1 h 861"/>
                <a:gd name="T20" fmla="*/ 1 w 454"/>
                <a:gd name="T21" fmla="*/ 1 h 861"/>
                <a:gd name="T22" fmla="*/ 1 w 454"/>
                <a:gd name="T23" fmla="*/ 1 h 861"/>
                <a:gd name="T24" fmla="*/ 1 w 454"/>
                <a:gd name="T25" fmla="*/ 1 h 861"/>
                <a:gd name="T26" fmla="*/ 0 w 454"/>
                <a:gd name="T27" fmla="*/ 1 h 861"/>
                <a:gd name="T28" fmla="*/ 1 w 454"/>
                <a:gd name="T29" fmla="*/ 1 h 861"/>
                <a:gd name="T30" fmla="*/ 1 w 454"/>
                <a:gd name="T31" fmla="*/ 1 h 861"/>
                <a:gd name="T32" fmla="*/ 1 w 454"/>
                <a:gd name="T33" fmla="*/ 1 h 861"/>
                <a:gd name="T34" fmla="*/ 1 w 454"/>
                <a:gd name="T35" fmla="*/ 1 h 861"/>
                <a:gd name="T36" fmla="*/ 1 w 454"/>
                <a:gd name="T37" fmla="*/ 1 h 861"/>
                <a:gd name="T38" fmla="*/ 1 w 454"/>
                <a:gd name="T39" fmla="*/ 1 h 861"/>
                <a:gd name="T40" fmla="*/ 1 w 454"/>
                <a:gd name="T41" fmla="*/ 1 h 861"/>
                <a:gd name="T42" fmla="*/ 1 w 454"/>
                <a:gd name="T43" fmla="*/ 1 h 861"/>
                <a:gd name="T44" fmla="*/ 1 w 454"/>
                <a:gd name="T45" fmla="*/ 1 h 861"/>
                <a:gd name="T46" fmla="*/ 1 w 454"/>
                <a:gd name="T47" fmla="*/ 1 h 861"/>
                <a:gd name="T48" fmla="*/ 1 w 454"/>
                <a:gd name="T49" fmla="*/ 1 h 861"/>
                <a:gd name="T50" fmla="*/ 1 w 454"/>
                <a:gd name="T51" fmla="*/ 1 h 861"/>
                <a:gd name="T52" fmla="*/ 1 w 454"/>
                <a:gd name="T53" fmla="*/ 0 h 861"/>
                <a:gd name="T54" fmla="*/ 1 w 454"/>
                <a:gd name="T55" fmla="*/ 1 h 861"/>
                <a:gd name="T56" fmla="*/ 1 w 454"/>
                <a:gd name="T57" fmla="*/ 1 h 8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54"/>
                <a:gd name="T88" fmla="*/ 0 h 861"/>
                <a:gd name="T89" fmla="*/ 454 w 454"/>
                <a:gd name="T90" fmla="*/ 861 h 8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54" h="861">
                  <a:moveTo>
                    <a:pt x="454" y="28"/>
                  </a:moveTo>
                  <a:lnTo>
                    <a:pt x="414" y="83"/>
                  </a:lnTo>
                  <a:lnTo>
                    <a:pt x="390" y="116"/>
                  </a:lnTo>
                  <a:lnTo>
                    <a:pt x="376" y="192"/>
                  </a:lnTo>
                  <a:lnTo>
                    <a:pt x="357" y="270"/>
                  </a:lnTo>
                  <a:lnTo>
                    <a:pt x="354" y="359"/>
                  </a:lnTo>
                  <a:lnTo>
                    <a:pt x="344" y="437"/>
                  </a:lnTo>
                  <a:lnTo>
                    <a:pt x="335" y="511"/>
                  </a:lnTo>
                  <a:lnTo>
                    <a:pt x="302" y="581"/>
                  </a:lnTo>
                  <a:lnTo>
                    <a:pt x="270" y="646"/>
                  </a:lnTo>
                  <a:lnTo>
                    <a:pt x="228" y="716"/>
                  </a:lnTo>
                  <a:lnTo>
                    <a:pt x="148" y="796"/>
                  </a:lnTo>
                  <a:lnTo>
                    <a:pt x="55" y="861"/>
                  </a:lnTo>
                  <a:lnTo>
                    <a:pt x="0" y="851"/>
                  </a:lnTo>
                  <a:lnTo>
                    <a:pt x="9" y="819"/>
                  </a:lnTo>
                  <a:lnTo>
                    <a:pt x="61" y="791"/>
                  </a:lnTo>
                  <a:lnTo>
                    <a:pt x="129" y="730"/>
                  </a:lnTo>
                  <a:lnTo>
                    <a:pt x="173" y="671"/>
                  </a:lnTo>
                  <a:lnTo>
                    <a:pt x="213" y="604"/>
                  </a:lnTo>
                  <a:lnTo>
                    <a:pt x="247" y="530"/>
                  </a:lnTo>
                  <a:lnTo>
                    <a:pt x="270" y="456"/>
                  </a:lnTo>
                  <a:lnTo>
                    <a:pt x="283" y="340"/>
                  </a:lnTo>
                  <a:lnTo>
                    <a:pt x="297" y="215"/>
                  </a:lnTo>
                  <a:lnTo>
                    <a:pt x="312" y="160"/>
                  </a:lnTo>
                  <a:lnTo>
                    <a:pt x="344" y="102"/>
                  </a:lnTo>
                  <a:lnTo>
                    <a:pt x="390" y="38"/>
                  </a:lnTo>
                  <a:lnTo>
                    <a:pt x="451" y="0"/>
                  </a:lnTo>
                  <a:lnTo>
                    <a:pt x="454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-788" y="933"/>
              <a:ext cx="241" cy="270"/>
            </a:xfrm>
            <a:custGeom>
              <a:avLst/>
              <a:gdLst>
                <a:gd name="T0" fmla="*/ 0 w 483"/>
                <a:gd name="T1" fmla="*/ 0 h 540"/>
                <a:gd name="T2" fmla="*/ 0 w 483"/>
                <a:gd name="T3" fmla="*/ 1 h 540"/>
                <a:gd name="T4" fmla="*/ 0 w 483"/>
                <a:gd name="T5" fmla="*/ 1 h 540"/>
                <a:gd name="T6" fmla="*/ 0 w 483"/>
                <a:gd name="T7" fmla="*/ 1 h 540"/>
                <a:gd name="T8" fmla="*/ 0 w 483"/>
                <a:gd name="T9" fmla="*/ 1 h 540"/>
                <a:gd name="T10" fmla="*/ 0 w 483"/>
                <a:gd name="T11" fmla="*/ 1 h 540"/>
                <a:gd name="T12" fmla="*/ 0 w 483"/>
                <a:gd name="T13" fmla="*/ 1 h 540"/>
                <a:gd name="T14" fmla="*/ 0 w 483"/>
                <a:gd name="T15" fmla="*/ 1 h 540"/>
                <a:gd name="T16" fmla="*/ 0 w 483"/>
                <a:gd name="T17" fmla="*/ 1 h 540"/>
                <a:gd name="T18" fmla="*/ 0 w 483"/>
                <a:gd name="T19" fmla="*/ 1 h 540"/>
                <a:gd name="T20" fmla="*/ 0 w 483"/>
                <a:gd name="T21" fmla="*/ 1 h 540"/>
                <a:gd name="T22" fmla="*/ 0 w 483"/>
                <a:gd name="T23" fmla="*/ 1 h 540"/>
                <a:gd name="T24" fmla="*/ 0 w 483"/>
                <a:gd name="T25" fmla="*/ 1 h 540"/>
                <a:gd name="T26" fmla="*/ 0 w 483"/>
                <a:gd name="T27" fmla="*/ 1 h 540"/>
                <a:gd name="T28" fmla="*/ 0 w 483"/>
                <a:gd name="T29" fmla="*/ 1 h 540"/>
                <a:gd name="T30" fmla="*/ 0 w 483"/>
                <a:gd name="T31" fmla="*/ 1 h 540"/>
                <a:gd name="T32" fmla="*/ 0 w 483"/>
                <a:gd name="T33" fmla="*/ 1 h 540"/>
                <a:gd name="T34" fmla="*/ 0 w 483"/>
                <a:gd name="T35" fmla="*/ 1 h 540"/>
                <a:gd name="T36" fmla="*/ 0 w 483"/>
                <a:gd name="T37" fmla="*/ 1 h 540"/>
                <a:gd name="T38" fmla="*/ 0 w 483"/>
                <a:gd name="T39" fmla="*/ 1 h 540"/>
                <a:gd name="T40" fmla="*/ 0 w 483"/>
                <a:gd name="T41" fmla="*/ 1 h 540"/>
                <a:gd name="T42" fmla="*/ 0 w 483"/>
                <a:gd name="T43" fmla="*/ 1 h 540"/>
                <a:gd name="T44" fmla="*/ 0 w 483"/>
                <a:gd name="T45" fmla="*/ 1 h 540"/>
                <a:gd name="T46" fmla="*/ 0 w 483"/>
                <a:gd name="T47" fmla="*/ 1 h 540"/>
                <a:gd name="T48" fmla="*/ 0 w 483"/>
                <a:gd name="T49" fmla="*/ 1 h 540"/>
                <a:gd name="T50" fmla="*/ 0 w 483"/>
                <a:gd name="T51" fmla="*/ 1 h 540"/>
                <a:gd name="T52" fmla="*/ 0 w 483"/>
                <a:gd name="T53" fmla="*/ 1 h 540"/>
                <a:gd name="T54" fmla="*/ 0 w 483"/>
                <a:gd name="T55" fmla="*/ 0 h 540"/>
                <a:gd name="T56" fmla="*/ 0 w 483"/>
                <a:gd name="T57" fmla="*/ 0 h 54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83"/>
                <a:gd name="T88" fmla="*/ 0 h 540"/>
                <a:gd name="T89" fmla="*/ 483 w 483"/>
                <a:gd name="T90" fmla="*/ 540 h 54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83" h="540">
                  <a:moveTo>
                    <a:pt x="479" y="0"/>
                  </a:moveTo>
                  <a:lnTo>
                    <a:pt x="405" y="32"/>
                  </a:lnTo>
                  <a:lnTo>
                    <a:pt x="348" y="89"/>
                  </a:lnTo>
                  <a:lnTo>
                    <a:pt x="311" y="144"/>
                  </a:lnTo>
                  <a:lnTo>
                    <a:pt x="298" y="205"/>
                  </a:lnTo>
                  <a:lnTo>
                    <a:pt x="283" y="279"/>
                  </a:lnTo>
                  <a:lnTo>
                    <a:pt x="264" y="340"/>
                  </a:lnTo>
                  <a:lnTo>
                    <a:pt x="228" y="386"/>
                  </a:lnTo>
                  <a:lnTo>
                    <a:pt x="163" y="414"/>
                  </a:lnTo>
                  <a:lnTo>
                    <a:pt x="93" y="414"/>
                  </a:lnTo>
                  <a:lnTo>
                    <a:pt x="55" y="456"/>
                  </a:lnTo>
                  <a:lnTo>
                    <a:pt x="0" y="507"/>
                  </a:lnTo>
                  <a:lnTo>
                    <a:pt x="0" y="530"/>
                  </a:lnTo>
                  <a:lnTo>
                    <a:pt x="28" y="540"/>
                  </a:lnTo>
                  <a:lnTo>
                    <a:pt x="64" y="517"/>
                  </a:lnTo>
                  <a:lnTo>
                    <a:pt x="106" y="484"/>
                  </a:lnTo>
                  <a:lnTo>
                    <a:pt x="163" y="475"/>
                  </a:lnTo>
                  <a:lnTo>
                    <a:pt x="218" y="452"/>
                  </a:lnTo>
                  <a:lnTo>
                    <a:pt x="283" y="405"/>
                  </a:lnTo>
                  <a:lnTo>
                    <a:pt x="329" y="353"/>
                  </a:lnTo>
                  <a:lnTo>
                    <a:pt x="348" y="311"/>
                  </a:lnTo>
                  <a:lnTo>
                    <a:pt x="367" y="260"/>
                  </a:lnTo>
                  <a:lnTo>
                    <a:pt x="372" y="215"/>
                  </a:lnTo>
                  <a:lnTo>
                    <a:pt x="386" y="163"/>
                  </a:lnTo>
                  <a:lnTo>
                    <a:pt x="405" y="116"/>
                  </a:lnTo>
                  <a:lnTo>
                    <a:pt x="431" y="80"/>
                  </a:lnTo>
                  <a:lnTo>
                    <a:pt x="483" y="42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0" name="Freeform 73"/>
            <p:cNvSpPr>
              <a:spLocks/>
            </p:cNvSpPr>
            <p:nvPr/>
          </p:nvSpPr>
          <p:spPr bwMode="auto">
            <a:xfrm>
              <a:off x="-1162" y="1063"/>
              <a:ext cx="244" cy="419"/>
            </a:xfrm>
            <a:custGeom>
              <a:avLst/>
              <a:gdLst>
                <a:gd name="T0" fmla="*/ 1 w 486"/>
                <a:gd name="T1" fmla="*/ 0 h 838"/>
                <a:gd name="T2" fmla="*/ 1 w 486"/>
                <a:gd name="T3" fmla="*/ 1 h 838"/>
                <a:gd name="T4" fmla="*/ 1 w 486"/>
                <a:gd name="T5" fmla="*/ 1 h 838"/>
                <a:gd name="T6" fmla="*/ 1 w 486"/>
                <a:gd name="T7" fmla="*/ 1 h 838"/>
                <a:gd name="T8" fmla="*/ 1 w 486"/>
                <a:gd name="T9" fmla="*/ 1 h 838"/>
                <a:gd name="T10" fmla="*/ 1 w 486"/>
                <a:gd name="T11" fmla="*/ 1 h 838"/>
                <a:gd name="T12" fmla="*/ 1 w 486"/>
                <a:gd name="T13" fmla="*/ 1 h 838"/>
                <a:gd name="T14" fmla="*/ 1 w 486"/>
                <a:gd name="T15" fmla="*/ 1 h 838"/>
                <a:gd name="T16" fmla="*/ 1 w 486"/>
                <a:gd name="T17" fmla="*/ 1 h 838"/>
                <a:gd name="T18" fmla="*/ 1 w 486"/>
                <a:gd name="T19" fmla="*/ 1 h 838"/>
                <a:gd name="T20" fmla="*/ 1 w 486"/>
                <a:gd name="T21" fmla="*/ 1 h 838"/>
                <a:gd name="T22" fmla="*/ 1 w 486"/>
                <a:gd name="T23" fmla="*/ 1 h 838"/>
                <a:gd name="T24" fmla="*/ 0 w 486"/>
                <a:gd name="T25" fmla="*/ 1 h 838"/>
                <a:gd name="T26" fmla="*/ 1 w 486"/>
                <a:gd name="T27" fmla="*/ 1 h 838"/>
                <a:gd name="T28" fmla="*/ 1 w 486"/>
                <a:gd name="T29" fmla="*/ 1 h 838"/>
                <a:gd name="T30" fmla="*/ 1 w 486"/>
                <a:gd name="T31" fmla="*/ 1 h 838"/>
                <a:gd name="T32" fmla="*/ 1 w 486"/>
                <a:gd name="T33" fmla="*/ 1 h 838"/>
                <a:gd name="T34" fmla="*/ 1 w 486"/>
                <a:gd name="T35" fmla="*/ 1 h 838"/>
                <a:gd name="T36" fmla="*/ 1 w 486"/>
                <a:gd name="T37" fmla="*/ 1 h 838"/>
                <a:gd name="T38" fmla="*/ 1 w 486"/>
                <a:gd name="T39" fmla="*/ 1 h 838"/>
                <a:gd name="T40" fmla="*/ 1 w 486"/>
                <a:gd name="T41" fmla="*/ 1 h 838"/>
                <a:gd name="T42" fmla="*/ 1 w 486"/>
                <a:gd name="T43" fmla="*/ 1 h 838"/>
                <a:gd name="T44" fmla="*/ 1 w 486"/>
                <a:gd name="T45" fmla="*/ 1 h 838"/>
                <a:gd name="T46" fmla="*/ 1 w 486"/>
                <a:gd name="T47" fmla="*/ 1 h 838"/>
                <a:gd name="T48" fmla="*/ 1 w 486"/>
                <a:gd name="T49" fmla="*/ 1 h 838"/>
                <a:gd name="T50" fmla="*/ 1 w 486"/>
                <a:gd name="T51" fmla="*/ 1 h 838"/>
                <a:gd name="T52" fmla="*/ 1 w 486"/>
                <a:gd name="T53" fmla="*/ 1 h 838"/>
                <a:gd name="T54" fmla="*/ 1 w 486"/>
                <a:gd name="T55" fmla="*/ 0 h 838"/>
                <a:gd name="T56" fmla="*/ 1 w 486"/>
                <a:gd name="T57" fmla="*/ 0 h 83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86"/>
                <a:gd name="T88" fmla="*/ 0 h 838"/>
                <a:gd name="T89" fmla="*/ 486 w 486"/>
                <a:gd name="T90" fmla="*/ 838 h 83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86" h="838">
                  <a:moveTo>
                    <a:pt x="486" y="0"/>
                  </a:moveTo>
                  <a:lnTo>
                    <a:pt x="412" y="6"/>
                  </a:lnTo>
                  <a:lnTo>
                    <a:pt x="347" y="42"/>
                  </a:lnTo>
                  <a:lnTo>
                    <a:pt x="300" y="103"/>
                  </a:lnTo>
                  <a:lnTo>
                    <a:pt x="264" y="154"/>
                  </a:lnTo>
                  <a:lnTo>
                    <a:pt x="222" y="224"/>
                  </a:lnTo>
                  <a:lnTo>
                    <a:pt x="199" y="299"/>
                  </a:lnTo>
                  <a:lnTo>
                    <a:pt x="184" y="405"/>
                  </a:lnTo>
                  <a:lnTo>
                    <a:pt x="167" y="479"/>
                  </a:lnTo>
                  <a:lnTo>
                    <a:pt x="148" y="568"/>
                  </a:lnTo>
                  <a:lnTo>
                    <a:pt x="106" y="652"/>
                  </a:lnTo>
                  <a:lnTo>
                    <a:pt x="64" y="717"/>
                  </a:lnTo>
                  <a:lnTo>
                    <a:pt x="0" y="804"/>
                  </a:lnTo>
                  <a:lnTo>
                    <a:pt x="13" y="838"/>
                  </a:lnTo>
                  <a:lnTo>
                    <a:pt x="68" y="800"/>
                  </a:lnTo>
                  <a:lnTo>
                    <a:pt x="125" y="740"/>
                  </a:lnTo>
                  <a:lnTo>
                    <a:pt x="167" y="662"/>
                  </a:lnTo>
                  <a:lnTo>
                    <a:pt x="203" y="582"/>
                  </a:lnTo>
                  <a:lnTo>
                    <a:pt x="235" y="489"/>
                  </a:lnTo>
                  <a:lnTo>
                    <a:pt x="241" y="428"/>
                  </a:lnTo>
                  <a:lnTo>
                    <a:pt x="254" y="369"/>
                  </a:lnTo>
                  <a:lnTo>
                    <a:pt x="260" y="312"/>
                  </a:lnTo>
                  <a:lnTo>
                    <a:pt x="277" y="247"/>
                  </a:lnTo>
                  <a:lnTo>
                    <a:pt x="306" y="196"/>
                  </a:lnTo>
                  <a:lnTo>
                    <a:pt x="338" y="135"/>
                  </a:lnTo>
                  <a:lnTo>
                    <a:pt x="384" y="80"/>
                  </a:lnTo>
                  <a:lnTo>
                    <a:pt x="463" y="42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1" name="Freeform 74"/>
            <p:cNvSpPr>
              <a:spLocks/>
            </p:cNvSpPr>
            <p:nvPr/>
          </p:nvSpPr>
          <p:spPr bwMode="auto">
            <a:xfrm>
              <a:off x="-744" y="959"/>
              <a:ext cx="163" cy="195"/>
            </a:xfrm>
            <a:custGeom>
              <a:avLst/>
              <a:gdLst>
                <a:gd name="T0" fmla="*/ 0 w 327"/>
                <a:gd name="T1" fmla="*/ 0 h 392"/>
                <a:gd name="T2" fmla="*/ 0 w 327"/>
                <a:gd name="T3" fmla="*/ 0 h 392"/>
                <a:gd name="T4" fmla="*/ 0 w 327"/>
                <a:gd name="T5" fmla="*/ 0 h 392"/>
                <a:gd name="T6" fmla="*/ 0 w 327"/>
                <a:gd name="T7" fmla="*/ 0 h 392"/>
                <a:gd name="T8" fmla="*/ 0 w 327"/>
                <a:gd name="T9" fmla="*/ 0 h 392"/>
                <a:gd name="T10" fmla="*/ 0 w 327"/>
                <a:gd name="T11" fmla="*/ 0 h 392"/>
                <a:gd name="T12" fmla="*/ 0 w 327"/>
                <a:gd name="T13" fmla="*/ 0 h 392"/>
                <a:gd name="T14" fmla="*/ 0 w 327"/>
                <a:gd name="T15" fmla="*/ 0 h 392"/>
                <a:gd name="T16" fmla="*/ 0 w 327"/>
                <a:gd name="T17" fmla="*/ 0 h 392"/>
                <a:gd name="T18" fmla="*/ 0 w 327"/>
                <a:gd name="T19" fmla="*/ 0 h 392"/>
                <a:gd name="T20" fmla="*/ 0 w 327"/>
                <a:gd name="T21" fmla="*/ 0 h 392"/>
                <a:gd name="T22" fmla="*/ 0 w 327"/>
                <a:gd name="T23" fmla="*/ 0 h 392"/>
                <a:gd name="T24" fmla="*/ 0 w 327"/>
                <a:gd name="T25" fmla="*/ 0 h 392"/>
                <a:gd name="T26" fmla="*/ 0 w 327"/>
                <a:gd name="T27" fmla="*/ 0 h 392"/>
                <a:gd name="T28" fmla="*/ 0 w 327"/>
                <a:gd name="T29" fmla="*/ 0 h 392"/>
                <a:gd name="T30" fmla="*/ 0 w 327"/>
                <a:gd name="T31" fmla="*/ 0 h 392"/>
                <a:gd name="T32" fmla="*/ 0 w 327"/>
                <a:gd name="T33" fmla="*/ 0 h 392"/>
                <a:gd name="T34" fmla="*/ 0 w 327"/>
                <a:gd name="T35" fmla="*/ 0 h 39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27"/>
                <a:gd name="T55" fmla="*/ 0 h 392"/>
                <a:gd name="T56" fmla="*/ 327 w 327"/>
                <a:gd name="T57" fmla="*/ 392 h 39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27" h="392">
                  <a:moveTo>
                    <a:pt x="0" y="373"/>
                  </a:moveTo>
                  <a:lnTo>
                    <a:pt x="29" y="308"/>
                  </a:lnTo>
                  <a:lnTo>
                    <a:pt x="57" y="238"/>
                  </a:lnTo>
                  <a:lnTo>
                    <a:pt x="80" y="186"/>
                  </a:lnTo>
                  <a:lnTo>
                    <a:pt x="122" y="122"/>
                  </a:lnTo>
                  <a:lnTo>
                    <a:pt x="173" y="57"/>
                  </a:lnTo>
                  <a:lnTo>
                    <a:pt x="234" y="19"/>
                  </a:lnTo>
                  <a:lnTo>
                    <a:pt x="327" y="0"/>
                  </a:lnTo>
                  <a:lnTo>
                    <a:pt x="302" y="57"/>
                  </a:lnTo>
                  <a:lnTo>
                    <a:pt x="234" y="70"/>
                  </a:lnTo>
                  <a:lnTo>
                    <a:pt x="183" y="116"/>
                  </a:lnTo>
                  <a:lnTo>
                    <a:pt x="145" y="154"/>
                  </a:lnTo>
                  <a:lnTo>
                    <a:pt x="118" y="215"/>
                  </a:lnTo>
                  <a:lnTo>
                    <a:pt x="99" y="279"/>
                  </a:lnTo>
                  <a:lnTo>
                    <a:pt x="80" y="321"/>
                  </a:lnTo>
                  <a:lnTo>
                    <a:pt x="38" y="392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>
              <a:off x="-1731" y="2140"/>
              <a:ext cx="172" cy="249"/>
            </a:xfrm>
            <a:custGeom>
              <a:avLst/>
              <a:gdLst>
                <a:gd name="T0" fmla="*/ 1 w 344"/>
                <a:gd name="T1" fmla="*/ 1 h 498"/>
                <a:gd name="T2" fmla="*/ 1 w 344"/>
                <a:gd name="T3" fmla="*/ 1 h 498"/>
                <a:gd name="T4" fmla="*/ 1 w 344"/>
                <a:gd name="T5" fmla="*/ 1 h 498"/>
                <a:gd name="T6" fmla="*/ 1 w 344"/>
                <a:gd name="T7" fmla="*/ 1 h 498"/>
                <a:gd name="T8" fmla="*/ 1 w 344"/>
                <a:gd name="T9" fmla="*/ 1 h 498"/>
                <a:gd name="T10" fmla="*/ 1 w 344"/>
                <a:gd name="T11" fmla="*/ 1 h 498"/>
                <a:gd name="T12" fmla="*/ 1 w 344"/>
                <a:gd name="T13" fmla="*/ 1 h 498"/>
                <a:gd name="T14" fmla="*/ 1 w 344"/>
                <a:gd name="T15" fmla="*/ 1 h 498"/>
                <a:gd name="T16" fmla="*/ 1 w 344"/>
                <a:gd name="T17" fmla="*/ 1 h 498"/>
                <a:gd name="T18" fmla="*/ 1 w 344"/>
                <a:gd name="T19" fmla="*/ 1 h 498"/>
                <a:gd name="T20" fmla="*/ 1 w 344"/>
                <a:gd name="T21" fmla="*/ 1 h 498"/>
                <a:gd name="T22" fmla="*/ 1 w 344"/>
                <a:gd name="T23" fmla="*/ 0 h 498"/>
                <a:gd name="T24" fmla="*/ 1 w 344"/>
                <a:gd name="T25" fmla="*/ 1 h 498"/>
                <a:gd name="T26" fmla="*/ 1 w 344"/>
                <a:gd name="T27" fmla="*/ 1 h 498"/>
                <a:gd name="T28" fmla="*/ 1 w 344"/>
                <a:gd name="T29" fmla="*/ 1 h 498"/>
                <a:gd name="T30" fmla="*/ 1 w 344"/>
                <a:gd name="T31" fmla="*/ 1 h 498"/>
                <a:gd name="T32" fmla="*/ 1 w 344"/>
                <a:gd name="T33" fmla="*/ 1 h 498"/>
                <a:gd name="T34" fmla="*/ 1 w 344"/>
                <a:gd name="T35" fmla="*/ 1 h 498"/>
                <a:gd name="T36" fmla="*/ 1 w 344"/>
                <a:gd name="T37" fmla="*/ 1 h 498"/>
                <a:gd name="T38" fmla="*/ 1 w 344"/>
                <a:gd name="T39" fmla="*/ 1 h 498"/>
                <a:gd name="T40" fmla="*/ 1 w 344"/>
                <a:gd name="T41" fmla="*/ 1 h 498"/>
                <a:gd name="T42" fmla="*/ 1 w 344"/>
                <a:gd name="T43" fmla="*/ 1 h 498"/>
                <a:gd name="T44" fmla="*/ 1 w 344"/>
                <a:gd name="T45" fmla="*/ 1 h 498"/>
                <a:gd name="T46" fmla="*/ 1 w 344"/>
                <a:gd name="T47" fmla="*/ 1 h 498"/>
                <a:gd name="T48" fmla="*/ 0 w 344"/>
                <a:gd name="T49" fmla="*/ 1 h 498"/>
                <a:gd name="T50" fmla="*/ 1 w 344"/>
                <a:gd name="T51" fmla="*/ 1 h 498"/>
                <a:gd name="T52" fmla="*/ 1 w 344"/>
                <a:gd name="T53" fmla="*/ 1 h 49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44"/>
                <a:gd name="T82" fmla="*/ 0 h 498"/>
                <a:gd name="T83" fmla="*/ 344 w 344"/>
                <a:gd name="T84" fmla="*/ 498 h 49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44" h="498">
                  <a:moveTo>
                    <a:pt x="45" y="433"/>
                  </a:moveTo>
                  <a:lnTo>
                    <a:pt x="83" y="450"/>
                  </a:lnTo>
                  <a:lnTo>
                    <a:pt x="112" y="437"/>
                  </a:lnTo>
                  <a:lnTo>
                    <a:pt x="138" y="395"/>
                  </a:lnTo>
                  <a:lnTo>
                    <a:pt x="152" y="359"/>
                  </a:lnTo>
                  <a:lnTo>
                    <a:pt x="161" y="283"/>
                  </a:lnTo>
                  <a:lnTo>
                    <a:pt x="186" y="205"/>
                  </a:lnTo>
                  <a:lnTo>
                    <a:pt x="203" y="157"/>
                  </a:lnTo>
                  <a:lnTo>
                    <a:pt x="232" y="112"/>
                  </a:lnTo>
                  <a:lnTo>
                    <a:pt x="254" y="60"/>
                  </a:lnTo>
                  <a:lnTo>
                    <a:pt x="306" y="22"/>
                  </a:lnTo>
                  <a:lnTo>
                    <a:pt x="344" y="0"/>
                  </a:lnTo>
                  <a:lnTo>
                    <a:pt x="344" y="38"/>
                  </a:lnTo>
                  <a:lnTo>
                    <a:pt x="283" y="93"/>
                  </a:lnTo>
                  <a:lnTo>
                    <a:pt x="251" y="148"/>
                  </a:lnTo>
                  <a:lnTo>
                    <a:pt x="235" y="214"/>
                  </a:lnTo>
                  <a:lnTo>
                    <a:pt x="213" y="275"/>
                  </a:lnTo>
                  <a:lnTo>
                    <a:pt x="203" y="325"/>
                  </a:lnTo>
                  <a:lnTo>
                    <a:pt x="203" y="391"/>
                  </a:lnTo>
                  <a:lnTo>
                    <a:pt x="180" y="437"/>
                  </a:lnTo>
                  <a:lnTo>
                    <a:pt x="157" y="465"/>
                  </a:lnTo>
                  <a:lnTo>
                    <a:pt x="119" y="492"/>
                  </a:lnTo>
                  <a:lnTo>
                    <a:pt x="68" y="498"/>
                  </a:lnTo>
                  <a:lnTo>
                    <a:pt x="28" y="484"/>
                  </a:lnTo>
                  <a:lnTo>
                    <a:pt x="0" y="446"/>
                  </a:lnTo>
                  <a:lnTo>
                    <a:pt x="45" y="4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3" name="Freeform 76"/>
            <p:cNvSpPr>
              <a:spLocks/>
            </p:cNvSpPr>
            <p:nvPr/>
          </p:nvSpPr>
          <p:spPr bwMode="auto">
            <a:xfrm>
              <a:off x="-700" y="1991"/>
              <a:ext cx="123" cy="442"/>
            </a:xfrm>
            <a:custGeom>
              <a:avLst/>
              <a:gdLst>
                <a:gd name="T0" fmla="*/ 1 w 245"/>
                <a:gd name="T1" fmla="*/ 0 h 884"/>
                <a:gd name="T2" fmla="*/ 1 w 245"/>
                <a:gd name="T3" fmla="*/ 0 h 884"/>
                <a:gd name="T4" fmla="*/ 1 w 245"/>
                <a:gd name="T5" fmla="*/ 1 h 884"/>
                <a:gd name="T6" fmla="*/ 0 w 245"/>
                <a:gd name="T7" fmla="*/ 1 h 884"/>
                <a:gd name="T8" fmla="*/ 1 w 245"/>
                <a:gd name="T9" fmla="*/ 1 h 884"/>
                <a:gd name="T10" fmla="*/ 1 w 245"/>
                <a:gd name="T11" fmla="*/ 1 h 884"/>
                <a:gd name="T12" fmla="*/ 1 w 245"/>
                <a:gd name="T13" fmla="*/ 1 h 884"/>
                <a:gd name="T14" fmla="*/ 1 w 245"/>
                <a:gd name="T15" fmla="*/ 1 h 884"/>
                <a:gd name="T16" fmla="*/ 1 w 245"/>
                <a:gd name="T17" fmla="*/ 1 h 884"/>
                <a:gd name="T18" fmla="*/ 1 w 245"/>
                <a:gd name="T19" fmla="*/ 1 h 884"/>
                <a:gd name="T20" fmla="*/ 1 w 245"/>
                <a:gd name="T21" fmla="*/ 1 h 884"/>
                <a:gd name="T22" fmla="*/ 1 w 245"/>
                <a:gd name="T23" fmla="*/ 1 h 884"/>
                <a:gd name="T24" fmla="*/ 1 w 245"/>
                <a:gd name="T25" fmla="*/ 1 h 884"/>
                <a:gd name="T26" fmla="*/ 1 w 245"/>
                <a:gd name="T27" fmla="*/ 1 h 884"/>
                <a:gd name="T28" fmla="*/ 1 w 245"/>
                <a:gd name="T29" fmla="*/ 1 h 884"/>
                <a:gd name="T30" fmla="*/ 1 w 245"/>
                <a:gd name="T31" fmla="*/ 1 h 884"/>
                <a:gd name="T32" fmla="*/ 1 w 245"/>
                <a:gd name="T33" fmla="*/ 1 h 884"/>
                <a:gd name="T34" fmla="*/ 1 w 245"/>
                <a:gd name="T35" fmla="*/ 1 h 884"/>
                <a:gd name="T36" fmla="*/ 1 w 245"/>
                <a:gd name="T37" fmla="*/ 1 h 884"/>
                <a:gd name="T38" fmla="*/ 1 w 245"/>
                <a:gd name="T39" fmla="*/ 1 h 884"/>
                <a:gd name="T40" fmla="*/ 1 w 245"/>
                <a:gd name="T41" fmla="*/ 1 h 884"/>
                <a:gd name="T42" fmla="*/ 1 w 245"/>
                <a:gd name="T43" fmla="*/ 1 h 884"/>
                <a:gd name="T44" fmla="*/ 1 w 245"/>
                <a:gd name="T45" fmla="*/ 1 h 884"/>
                <a:gd name="T46" fmla="*/ 1 w 245"/>
                <a:gd name="T47" fmla="*/ 1 h 884"/>
                <a:gd name="T48" fmla="*/ 1 w 245"/>
                <a:gd name="T49" fmla="*/ 1 h 884"/>
                <a:gd name="T50" fmla="*/ 1 w 245"/>
                <a:gd name="T51" fmla="*/ 1 h 884"/>
                <a:gd name="T52" fmla="*/ 1 w 245"/>
                <a:gd name="T53" fmla="*/ 1 h 884"/>
                <a:gd name="T54" fmla="*/ 1 w 245"/>
                <a:gd name="T55" fmla="*/ 1 h 884"/>
                <a:gd name="T56" fmla="*/ 1 w 245"/>
                <a:gd name="T57" fmla="*/ 1 h 884"/>
                <a:gd name="T58" fmla="*/ 1 w 245"/>
                <a:gd name="T59" fmla="*/ 1 h 884"/>
                <a:gd name="T60" fmla="*/ 1 w 245"/>
                <a:gd name="T61" fmla="*/ 1 h 884"/>
                <a:gd name="T62" fmla="*/ 1 w 245"/>
                <a:gd name="T63" fmla="*/ 1 h 884"/>
                <a:gd name="T64" fmla="*/ 1 w 245"/>
                <a:gd name="T65" fmla="*/ 0 h 884"/>
                <a:gd name="T66" fmla="*/ 1 w 245"/>
                <a:gd name="T67" fmla="*/ 0 h 8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5"/>
                <a:gd name="T103" fmla="*/ 0 h 884"/>
                <a:gd name="T104" fmla="*/ 245 w 245"/>
                <a:gd name="T105" fmla="*/ 884 h 88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5" h="884">
                  <a:moveTo>
                    <a:pt x="64" y="0"/>
                  </a:moveTo>
                  <a:lnTo>
                    <a:pt x="38" y="0"/>
                  </a:lnTo>
                  <a:lnTo>
                    <a:pt x="3" y="76"/>
                  </a:lnTo>
                  <a:lnTo>
                    <a:pt x="0" y="179"/>
                  </a:lnTo>
                  <a:lnTo>
                    <a:pt x="9" y="263"/>
                  </a:lnTo>
                  <a:lnTo>
                    <a:pt x="41" y="331"/>
                  </a:lnTo>
                  <a:lnTo>
                    <a:pt x="77" y="396"/>
                  </a:lnTo>
                  <a:lnTo>
                    <a:pt x="115" y="485"/>
                  </a:lnTo>
                  <a:lnTo>
                    <a:pt x="144" y="565"/>
                  </a:lnTo>
                  <a:lnTo>
                    <a:pt x="157" y="633"/>
                  </a:lnTo>
                  <a:lnTo>
                    <a:pt x="167" y="707"/>
                  </a:lnTo>
                  <a:lnTo>
                    <a:pt x="144" y="774"/>
                  </a:lnTo>
                  <a:lnTo>
                    <a:pt x="115" y="819"/>
                  </a:lnTo>
                  <a:lnTo>
                    <a:pt x="45" y="884"/>
                  </a:lnTo>
                  <a:lnTo>
                    <a:pt x="102" y="880"/>
                  </a:lnTo>
                  <a:lnTo>
                    <a:pt x="152" y="848"/>
                  </a:lnTo>
                  <a:lnTo>
                    <a:pt x="180" y="819"/>
                  </a:lnTo>
                  <a:lnTo>
                    <a:pt x="212" y="778"/>
                  </a:lnTo>
                  <a:lnTo>
                    <a:pt x="231" y="736"/>
                  </a:lnTo>
                  <a:lnTo>
                    <a:pt x="245" y="681"/>
                  </a:lnTo>
                  <a:lnTo>
                    <a:pt x="241" y="633"/>
                  </a:lnTo>
                  <a:lnTo>
                    <a:pt x="222" y="578"/>
                  </a:lnTo>
                  <a:lnTo>
                    <a:pt x="203" y="498"/>
                  </a:lnTo>
                  <a:lnTo>
                    <a:pt x="171" y="420"/>
                  </a:lnTo>
                  <a:lnTo>
                    <a:pt x="148" y="363"/>
                  </a:lnTo>
                  <a:lnTo>
                    <a:pt x="106" y="318"/>
                  </a:lnTo>
                  <a:lnTo>
                    <a:pt x="77" y="270"/>
                  </a:lnTo>
                  <a:lnTo>
                    <a:pt x="74" y="215"/>
                  </a:lnTo>
                  <a:lnTo>
                    <a:pt x="55" y="131"/>
                  </a:lnTo>
                  <a:lnTo>
                    <a:pt x="55" y="71"/>
                  </a:lnTo>
                  <a:lnTo>
                    <a:pt x="74" y="38"/>
                  </a:lnTo>
                  <a:lnTo>
                    <a:pt x="87" y="1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4" name="Freeform 77"/>
            <p:cNvSpPr>
              <a:spLocks/>
            </p:cNvSpPr>
            <p:nvPr/>
          </p:nvSpPr>
          <p:spPr bwMode="auto">
            <a:xfrm>
              <a:off x="-1341" y="2103"/>
              <a:ext cx="688" cy="386"/>
            </a:xfrm>
            <a:custGeom>
              <a:avLst/>
              <a:gdLst>
                <a:gd name="T0" fmla="*/ 0 w 1377"/>
                <a:gd name="T1" fmla="*/ 1 h 772"/>
                <a:gd name="T2" fmla="*/ 0 w 1377"/>
                <a:gd name="T3" fmla="*/ 1 h 772"/>
                <a:gd name="T4" fmla="*/ 0 w 1377"/>
                <a:gd name="T5" fmla="*/ 1 h 772"/>
                <a:gd name="T6" fmla="*/ 0 w 1377"/>
                <a:gd name="T7" fmla="*/ 1 h 772"/>
                <a:gd name="T8" fmla="*/ 0 w 1377"/>
                <a:gd name="T9" fmla="*/ 1 h 772"/>
                <a:gd name="T10" fmla="*/ 0 w 1377"/>
                <a:gd name="T11" fmla="*/ 1 h 772"/>
                <a:gd name="T12" fmla="*/ 0 w 1377"/>
                <a:gd name="T13" fmla="*/ 1 h 772"/>
                <a:gd name="T14" fmla="*/ 0 w 1377"/>
                <a:gd name="T15" fmla="*/ 1 h 772"/>
                <a:gd name="T16" fmla="*/ 0 w 1377"/>
                <a:gd name="T17" fmla="*/ 1 h 772"/>
                <a:gd name="T18" fmla="*/ 0 w 1377"/>
                <a:gd name="T19" fmla="*/ 1 h 772"/>
                <a:gd name="T20" fmla="*/ 0 w 1377"/>
                <a:gd name="T21" fmla="*/ 1 h 772"/>
                <a:gd name="T22" fmla="*/ 0 w 1377"/>
                <a:gd name="T23" fmla="*/ 1 h 772"/>
                <a:gd name="T24" fmla="*/ 0 w 1377"/>
                <a:gd name="T25" fmla="*/ 1 h 772"/>
                <a:gd name="T26" fmla="*/ 0 w 1377"/>
                <a:gd name="T27" fmla="*/ 1 h 772"/>
                <a:gd name="T28" fmla="*/ 0 w 1377"/>
                <a:gd name="T29" fmla="*/ 0 h 772"/>
                <a:gd name="T30" fmla="*/ 0 w 1377"/>
                <a:gd name="T31" fmla="*/ 1 h 772"/>
                <a:gd name="T32" fmla="*/ 0 w 1377"/>
                <a:gd name="T33" fmla="*/ 1 h 772"/>
                <a:gd name="T34" fmla="*/ 0 w 1377"/>
                <a:gd name="T35" fmla="*/ 1 h 772"/>
                <a:gd name="T36" fmla="*/ 0 w 1377"/>
                <a:gd name="T37" fmla="*/ 1 h 772"/>
                <a:gd name="T38" fmla="*/ 0 w 1377"/>
                <a:gd name="T39" fmla="*/ 1 h 772"/>
                <a:gd name="T40" fmla="*/ 0 w 1377"/>
                <a:gd name="T41" fmla="*/ 1 h 772"/>
                <a:gd name="T42" fmla="*/ 0 w 1377"/>
                <a:gd name="T43" fmla="*/ 1 h 772"/>
                <a:gd name="T44" fmla="*/ 0 w 1377"/>
                <a:gd name="T45" fmla="*/ 1 h 772"/>
                <a:gd name="T46" fmla="*/ 0 w 1377"/>
                <a:gd name="T47" fmla="*/ 1 h 772"/>
                <a:gd name="T48" fmla="*/ 0 w 1377"/>
                <a:gd name="T49" fmla="*/ 1 h 772"/>
                <a:gd name="T50" fmla="*/ 0 w 1377"/>
                <a:gd name="T51" fmla="*/ 1 h 772"/>
                <a:gd name="T52" fmla="*/ 0 w 1377"/>
                <a:gd name="T53" fmla="*/ 1 h 772"/>
                <a:gd name="T54" fmla="*/ 0 w 1377"/>
                <a:gd name="T55" fmla="*/ 1 h 772"/>
                <a:gd name="T56" fmla="*/ 0 w 1377"/>
                <a:gd name="T57" fmla="*/ 1 h 772"/>
                <a:gd name="T58" fmla="*/ 0 w 1377"/>
                <a:gd name="T59" fmla="*/ 1 h 772"/>
                <a:gd name="T60" fmla="*/ 0 w 1377"/>
                <a:gd name="T61" fmla="*/ 1 h 772"/>
                <a:gd name="T62" fmla="*/ 0 w 1377"/>
                <a:gd name="T63" fmla="*/ 1 h 7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77"/>
                <a:gd name="T97" fmla="*/ 0 h 772"/>
                <a:gd name="T98" fmla="*/ 1377 w 1377"/>
                <a:gd name="T99" fmla="*/ 772 h 7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77" h="772">
                  <a:moveTo>
                    <a:pt x="0" y="643"/>
                  </a:moveTo>
                  <a:lnTo>
                    <a:pt x="112" y="614"/>
                  </a:lnTo>
                  <a:lnTo>
                    <a:pt x="215" y="614"/>
                  </a:lnTo>
                  <a:lnTo>
                    <a:pt x="321" y="624"/>
                  </a:lnTo>
                  <a:lnTo>
                    <a:pt x="456" y="652"/>
                  </a:lnTo>
                  <a:lnTo>
                    <a:pt x="559" y="689"/>
                  </a:lnTo>
                  <a:lnTo>
                    <a:pt x="721" y="708"/>
                  </a:lnTo>
                  <a:lnTo>
                    <a:pt x="818" y="708"/>
                  </a:lnTo>
                  <a:lnTo>
                    <a:pt x="926" y="679"/>
                  </a:lnTo>
                  <a:lnTo>
                    <a:pt x="1023" y="660"/>
                  </a:lnTo>
                  <a:lnTo>
                    <a:pt x="1093" y="656"/>
                  </a:lnTo>
                  <a:lnTo>
                    <a:pt x="1130" y="633"/>
                  </a:lnTo>
                  <a:lnTo>
                    <a:pt x="1130" y="595"/>
                  </a:lnTo>
                  <a:lnTo>
                    <a:pt x="1103" y="544"/>
                  </a:lnTo>
                  <a:lnTo>
                    <a:pt x="1071" y="502"/>
                  </a:lnTo>
                  <a:lnTo>
                    <a:pt x="977" y="457"/>
                  </a:lnTo>
                  <a:lnTo>
                    <a:pt x="852" y="345"/>
                  </a:lnTo>
                  <a:lnTo>
                    <a:pt x="795" y="299"/>
                  </a:lnTo>
                  <a:lnTo>
                    <a:pt x="753" y="251"/>
                  </a:lnTo>
                  <a:lnTo>
                    <a:pt x="744" y="210"/>
                  </a:lnTo>
                  <a:lnTo>
                    <a:pt x="717" y="149"/>
                  </a:lnTo>
                  <a:lnTo>
                    <a:pt x="679" y="103"/>
                  </a:lnTo>
                  <a:lnTo>
                    <a:pt x="633" y="61"/>
                  </a:lnTo>
                  <a:lnTo>
                    <a:pt x="582" y="65"/>
                  </a:lnTo>
                  <a:lnTo>
                    <a:pt x="553" y="97"/>
                  </a:lnTo>
                  <a:lnTo>
                    <a:pt x="534" y="158"/>
                  </a:lnTo>
                  <a:lnTo>
                    <a:pt x="485" y="97"/>
                  </a:lnTo>
                  <a:lnTo>
                    <a:pt x="540" y="29"/>
                  </a:lnTo>
                  <a:lnTo>
                    <a:pt x="586" y="4"/>
                  </a:lnTo>
                  <a:lnTo>
                    <a:pt x="637" y="0"/>
                  </a:lnTo>
                  <a:lnTo>
                    <a:pt x="675" y="10"/>
                  </a:lnTo>
                  <a:lnTo>
                    <a:pt x="711" y="39"/>
                  </a:lnTo>
                  <a:lnTo>
                    <a:pt x="753" y="90"/>
                  </a:lnTo>
                  <a:lnTo>
                    <a:pt x="782" y="158"/>
                  </a:lnTo>
                  <a:lnTo>
                    <a:pt x="810" y="206"/>
                  </a:lnTo>
                  <a:lnTo>
                    <a:pt x="846" y="261"/>
                  </a:lnTo>
                  <a:lnTo>
                    <a:pt x="898" y="306"/>
                  </a:lnTo>
                  <a:lnTo>
                    <a:pt x="968" y="364"/>
                  </a:lnTo>
                  <a:lnTo>
                    <a:pt x="1036" y="415"/>
                  </a:lnTo>
                  <a:lnTo>
                    <a:pt x="1158" y="535"/>
                  </a:lnTo>
                  <a:lnTo>
                    <a:pt x="1181" y="592"/>
                  </a:lnTo>
                  <a:lnTo>
                    <a:pt x="1187" y="624"/>
                  </a:lnTo>
                  <a:lnTo>
                    <a:pt x="1245" y="624"/>
                  </a:lnTo>
                  <a:lnTo>
                    <a:pt x="1312" y="628"/>
                  </a:lnTo>
                  <a:lnTo>
                    <a:pt x="1377" y="647"/>
                  </a:lnTo>
                  <a:lnTo>
                    <a:pt x="1371" y="694"/>
                  </a:lnTo>
                  <a:lnTo>
                    <a:pt x="1329" y="708"/>
                  </a:lnTo>
                  <a:lnTo>
                    <a:pt x="1293" y="689"/>
                  </a:lnTo>
                  <a:lnTo>
                    <a:pt x="1245" y="679"/>
                  </a:lnTo>
                  <a:lnTo>
                    <a:pt x="1177" y="689"/>
                  </a:lnTo>
                  <a:lnTo>
                    <a:pt x="1071" y="727"/>
                  </a:lnTo>
                  <a:lnTo>
                    <a:pt x="936" y="753"/>
                  </a:lnTo>
                  <a:lnTo>
                    <a:pt x="837" y="772"/>
                  </a:lnTo>
                  <a:lnTo>
                    <a:pt x="717" y="772"/>
                  </a:lnTo>
                  <a:lnTo>
                    <a:pt x="624" y="768"/>
                  </a:lnTo>
                  <a:lnTo>
                    <a:pt x="550" y="753"/>
                  </a:lnTo>
                  <a:lnTo>
                    <a:pt x="466" y="730"/>
                  </a:lnTo>
                  <a:lnTo>
                    <a:pt x="363" y="698"/>
                  </a:lnTo>
                  <a:lnTo>
                    <a:pt x="280" y="679"/>
                  </a:lnTo>
                  <a:lnTo>
                    <a:pt x="145" y="670"/>
                  </a:lnTo>
                  <a:lnTo>
                    <a:pt x="67" y="679"/>
                  </a:lnTo>
                  <a:lnTo>
                    <a:pt x="19" y="679"/>
                  </a:lnTo>
                  <a:lnTo>
                    <a:pt x="0" y="666"/>
                  </a:lnTo>
                  <a:lnTo>
                    <a:pt x="0" y="6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5" name="Freeform 78"/>
            <p:cNvSpPr>
              <a:spLocks/>
            </p:cNvSpPr>
            <p:nvPr/>
          </p:nvSpPr>
          <p:spPr bwMode="auto">
            <a:xfrm>
              <a:off x="-1580" y="1777"/>
              <a:ext cx="279" cy="459"/>
            </a:xfrm>
            <a:custGeom>
              <a:avLst/>
              <a:gdLst>
                <a:gd name="T0" fmla="*/ 1 w 557"/>
                <a:gd name="T1" fmla="*/ 0 h 918"/>
                <a:gd name="T2" fmla="*/ 1 w 557"/>
                <a:gd name="T3" fmla="*/ 1 h 918"/>
                <a:gd name="T4" fmla="*/ 1 w 557"/>
                <a:gd name="T5" fmla="*/ 1 h 918"/>
                <a:gd name="T6" fmla="*/ 1 w 557"/>
                <a:gd name="T7" fmla="*/ 1 h 918"/>
                <a:gd name="T8" fmla="*/ 1 w 557"/>
                <a:gd name="T9" fmla="*/ 1 h 918"/>
                <a:gd name="T10" fmla="*/ 1 w 557"/>
                <a:gd name="T11" fmla="*/ 1 h 918"/>
                <a:gd name="T12" fmla="*/ 1 w 557"/>
                <a:gd name="T13" fmla="*/ 1 h 918"/>
                <a:gd name="T14" fmla="*/ 1 w 557"/>
                <a:gd name="T15" fmla="*/ 1 h 918"/>
                <a:gd name="T16" fmla="*/ 1 w 557"/>
                <a:gd name="T17" fmla="*/ 1 h 918"/>
                <a:gd name="T18" fmla="*/ 1 w 557"/>
                <a:gd name="T19" fmla="*/ 1 h 918"/>
                <a:gd name="T20" fmla="*/ 1 w 557"/>
                <a:gd name="T21" fmla="*/ 1 h 918"/>
                <a:gd name="T22" fmla="*/ 1 w 557"/>
                <a:gd name="T23" fmla="*/ 1 h 918"/>
                <a:gd name="T24" fmla="*/ 1 w 557"/>
                <a:gd name="T25" fmla="*/ 1 h 918"/>
                <a:gd name="T26" fmla="*/ 1 w 557"/>
                <a:gd name="T27" fmla="*/ 1 h 918"/>
                <a:gd name="T28" fmla="*/ 1 w 557"/>
                <a:gd name="T29" fmla="*/ 1 h 918"/>
                <a:gd name="T30" fmla="*/ 0 w 557"/>
                <a:gd name="T31" fmla="*/ 1 h 918"/>
                <a:gd name="T32" fmla="*/ 1 w 557"/>
                <a:gd name="T33" fmla="*/ 1 h 918"/>
                <a:gd name="T34" fmla="*/ 1 w 557"/>
                <a:gd name="T35" fmla="*/ 1 h 918"/>
                <a:gd name="T36" fmla="*/ 1 w 557"/>
                <a:gd name="T37" fmla="*/ 1 h 918"/>
                <a:gd name="T38" fmla="*/ 1 w 557"/>
                <a:gd name="T39" fmla="*/ 1 h 918"/>
                <a:gd name="T40" fmla="*/ 1 w 557"/>
                <a:gd name="T41" fmla="*/ 1 h 918"/>
                <a:gd name="T42" fmla="*/ 1 w 557"/>
                <a:gd name="T43" fmla="*/ 1 h 918"/>
                <a:gd name="T44" fmla="*/ 1 w 557"/>
                <a:gd name="T45" fmla="*/ 1 h 918"/>
                <a:gd name="T46" fmla="*/ 1 w 557"/>
                <a:gd name="T47" fmla="*/ 1 h 918"/>
                <a:gd name="T48" fmla="*/ 1 w 557"/>
                <a:gd name="T49" fmla="*/ 1 h 918"/>
                <a:gd name="T50" fmla="*/ 1 w 557"/>
                <a:gd name="T51" fmla="*/ 1 h 918"/>
                <a:gd name="T52" fmla="*/ 1 w 557"/>
                <a:gd name="T53" fmla="*/ 1 h 918"/>
                <a:gd name="T54" fmla="*/ 1 w 557"/>
                <a:gd name="T55" fmla="*/ 1 h 918"/>
                <a:gd name="T56" fmla="*/ 1 w 557"/>
                <a:gd name="T57" fmla="*/ 1 h 918"/>
                <a:gd name="T58" fmla="*/ 1 w 557"/>
                <a:gd name="T59" fmla="*/ 1 h 918"/>
                <a:gd name="T60" fmla="*/ 1 w 557"/>
                <a:gd name="T61" fmla="*/ 1 h 918"/>
                <a:gd name="T62" fmla="*/ 1 w 557"/>
                <a:gd name="T63" fmla="*/ 0 h 918"/>
                <a:gd name="T64" fmla="*/ 1 w 557"/>
                <a:gd name="T65" fmla="*/ 0 h 9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57"/>
                <a:gd name="T100" fmla="*/ 0 h 918"/>
                <a:gd name="T101" fmla="*/ 557 w 557"/>
                <a:gd name="T102" fmla="*/ 918 h 9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57" h="918">
                  <a:moveTo>
                    <a:pt x="557" y="0"/>
                  </a:moveTo>
                  <a:lnTo>
                    <a:pt x="483" y="5"/>
                  </a:lnTo>
                  <a:lnTo>
                    <a:pt x="435" y="32"/>
                  </a:lnTo>
                  <a:lnTo>
                    <a:pt x="390" y="70"/>
                  </a:lnTo>
                  <a:lnTo>
                    <a:pt x="361" y="112"/>
                  </a:lnTo>
                  <a:lnTo>
                    <a:pt x="325" y="192"/>
                  </a:lnTo>
                  <a:lnTo>
                    <a:pt x="302" y="256"/>
                  </a:lnTo>
                  <a:lnTo>
                    <a:pt x="278" y="368"/>
                  </a:lnTo>
                  <a:lnTo>
                    <a:pt x="264" y="488"/>
                  </a:lnTo>
                  <a:lnTo>
                    <a:pt x="245" y="619"/>
                  </a:lnTo>
                  <a:lnTo>
                    <a:pt x="209" y="722"/>
                  </a:lnTo>
                  <a:lnTo>
                    <a:pt x="167" y="796"/>
                  </a:lnTo>
                  <a:lnTo>
                    <a:pt x="129" y="832"/>
                  </a:lnTo>
                  <a:lnTo>
                    <a:pt x="91" y="847"/>
                  </a:lnTo>
                  <a:lnTo>
                    <a:pt x="17" y="815"/>
                  </a:lnTo>
                  <a:lnTo>
                    <a:pt x="0" y="861"/>
                  </a:lnTo>
                  <a:lnTo>
                    <a:pt x="46" y="899"/>
                  </a:lnTo>
                  <a:lnTo>
                    <a:pt x="97" y="918"/>
                  </a:lnTo>
                  <a:lnTo>
                    <a:pt x="148" y="899"/>
                  </a:lnTo>
                  <a:lnTo>
                    <a:pt x="184" y="870"/>
                  </a:lnTo>
                  <a:lnTo>
                    <a:pt x="226" y="823"/>
                  </a:lnTo>
                  <a:lnTo>
                    <a:pt x="264" y="767"/>
                  </a:lnTo>
                  <a:lnTo>
                    <a:pt x="297" y="707"/>
                  </a:lnTo>
                  <a:lnTo>
                    <a:pt x="319" y="600"/>
                  </a:lnTo>
                  <a:lnTo>
                    <a:pt x="325" y="511"/>
                  </a:lnTo>
                  <a:lnTo>
                    <a:pt x="335" y="446"/>
                  </a:lnTo>
                  <a:lnTo>
                    <a:pt x="361" y="349"/>
                  </a:lnTo>
                  <a:lnTo>
                    <a:pt x="384" y="256"/>
                  </a:lnTo>
                  <a:lnTo>
                    <a:pt x="409" y="167"/>
                  </a:lnTo>
                  <a:lnTo>
                    <a:pt x="445" y="102"/>
                  </a:lnTo>
                  <a:lnTo>
                    <a:pt x="492" y="51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6" name="Freeform 79"/>
            <p:cNvSpPr>
              <a:spLocks/>
            </p:cNvSpPr>
            <p:nvPr/>
          </p:nvSpPr>
          <p:spPr bwMode="auto">
            <a:xfrm>
              <a:off x="-1517" y="2096"/>
              <a:ext cx="715" cy="333"/>
            </a:xfrm>
            <a:custGeom>
              <a:avLst/>
              <a:gdLst>
                <a:gd name="T0" fmla="*/ 1 w 1430"/>
                <a:gd name="T1" fmla="*/ 1 h 665"/>
                <a:gd name="T2" fmla="*/ 1 w 1430"/>
                <a:gd name="T3" fmla="*/ 1 h 665"/>
                <a:gd name="T4" fmla="*/ 1 w 1430"/>
                <a:gd name="T5" fmla="*/ 1 h 665"/>
                <a:gd name="T6" fmla="*/ 1 w 1430"/>
                <a:gd name="T7" fmla="*/ 1 h 665"/>
                <a:gd name="T8" fmla="*/ 1 w 1430"/>
                <a:gd name="T9" fmla="*/ 1 h 665"/>
                <a:gd name="T10" fmla="*/ 1 w 1430"/>
                <a:gd name="T11" fmla="*/ 1 h 665"/>
                <a:gd name="T12" fmla="*/ 1 w 1430"/>
                <a:gd name="T13" fmla="*/ 1 h 665"/>
                <a:gd name="T14" fmla="*/ 1 w 1430"/>
                <a:gd name="T15" fmla="*/ 1 h 665"/>
                <a:gd name="T16" fmla="*/ 1 w 1430"/>
                <a:gd name="T17" fmla="*/ 1 h 665"/>
                <a:gd name="T18" fmla="*/ 1 w 1430"/>
                <a:gd name="T19" fmla="*/ 1 h 665"/>
                <a:gd name="T20" fmla="*/ 1 w 1430"/>
                <a:gd name="T21" fmla="*/ 1 h 665"/>
                <a:gd name="T22" fmla="*/ 1 w 1430"/>
                <a:gd name="T23" fmla="*/ 0 h 665"/>
                <a:gd name="T24" fmla="*/ 1 w 1430"/>
                <a:gd name="T25" fmla="*/ 1 h 665"/>
                <a:gd name="T26" fmla="*/ 1 w 1430"/>
                <a:gd name="T27" fmla="*/ 1 h 665"/>
                <a:gd name="T28" fmla="*/ 1 w 1430"/>
                <a:gd name="T29" fmla="*/ 1 h 665"/>
                <a:gd name="T30" fmla="*/ 1 w 1430"/>
                <a:gd name="T31" fmla="*/ 1 h 665"/>
                <a:gd name="T32" fmla="*/ 1 w 1430"/>
                <a:gd name="T33" fmla="*/ 1 h 665"/>
                <a:gd name="T34" fmla="*/ 1 w 1430"/>
                <a:gd name="T35" fmla="*/ 1 h 665"/>
                <a:gd name="T36" fmla="*/ 1 w 1430"/>
                <a:gd name="T37" fmla="*/ 1 h 665"/>
                <a:gd name="T38" fmla="*/ 1 w 1430"/>
                <a:gd name="T39" fmla="*/ 1 h 665"/>
                <a:gd name="T40" fmla="*/ 1 w 1430"/>
                <a:gd name="T41" fmla="*/ 1 h 665"/>
                <a:gd name="T42" fmla="*/ 1 w 1430"/>
                <a:gd name="T43" fmla="*/ 1 h 665"/>
                <a:gd name="T44" fmla="*/ 1 w 1430"/>
                <a:gd name="T45" fmla="*/ 1 h 665"/>
                <a:gd name="T46" fmla="*/ 1 w 1430"/>
                <a:gd name="T47" fmla="*/ 1 h 665"/>
                <a:gd name="T48" fmla="*/ 1 w 1430"/>
                <a:gd name="T49" fmla="*/ 1 h 665"/>
                <a:gd name="T50" fmla="*/ 1 w 1430"/>
                <a:gd name="T51" fmla="*/ 1 h 665"/>
                <a:gd name="T52" fmla="*/ 1 w 1430"/>
                <a:gd name="T53" fmla="*/ 1 h 665"/>
                <a:gd name="T54" fmla="*/ 1 w 1430"/>
                <a:gd name="T55" fmla="*/ 1 h 665"/>
                <a:gd name="T56" fmla="*/ 1 w 1430"/>
                <a:gd name="T57" fmla="*/ 1 h 665"/>
                <a:gd name="T58" fmla="*/ 1 w 1430"/>
                <a:gd name="T59" fmla="*/ 1 h 665"/>
                <a:gd name="T60" fmla="*/ 1 w 1430"/>
                <a:gd name="T61" fmla="*/ 1 h 665"/>
                <a:gd name="T62" fmla="*/ 1 w 1430"/>
                <a:gd name="T63" fmla="*/ 1 h 665"/>
                <a:gd name="T64" fmla="*/ 1 w 1430"/>
                <a:gd name="T65" fmla="*/ 1 h 665"/>
                <a:gd name="T66" fmla="*/ 1 w 1430"/>
                <a:gd name="T67" fmla="*/ 1 h 665"/>
                <a:gd name="T68" fmla="*/ 1 w 1430"/>
                <a:gd name="T69" fmla="*/ 1 h 665"/>
                <a:gd name="T70" fmla="*/ 1 w 1430"/>
                <a:gd name="T71" fmla="*/ 1 h 665"/>
                <a:gd name="T72" fmla="*/ 1 w 1430"/>
                <a:gd name="T73" fmla="*/ 1 h 665"/>
                <a:gd name="T74" fmla="*/ 1 w 1430"/>
                <a:gd name="T75" fmla="*/ 1 h 665"/>
                <a:gd name="T76" fmla="*/ 1 w 1430"/>
                <a:gd name="T77" fmla="*/ 1 h 665"/>
                <a:gd name="T78" fmla="*/ 1 w 1430"/>
                <a:gd name="T79" fmla="*/ 1 h 665"/>
                <a:gd name="T80" fmla="*/ 1 w 1430"/>
                <a:gd name="T81" fmla="*/ 1 h 665"/>
                <a:gd name="T82" fmla="*/ 1 w 1430"/>
                <a:gd name="T83" fmla="*/ 1 h 665"/>
                <a:gd name="T84" fmla="*/ 1 w 1430"/>
                <a:gd name="T85" fmla="*/ 1 h 665"/>
                <a:gd name="T86" fmla="*/ 0 w 1430"/>
                <a:gd name="T87" fmla="*/ 1 h 665"/>
                <a:gd name="T88" fmla="*/ 1 w 1430"/>
                <a:gd name="T89" fmla="*/ 1 h 665"/>
                <a:gd name="T90" fmla="*/ 1 w 1430"/>
                <a:gd name="T91" fmla="*/ 1 h 66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430"/>
                <a:gd name="T139" fmla="*/ 0 h 665"/>
                <a:gd name="T140" fmla="*/ 1430 w 1430"/>
                <a:gd name="T141" fmla="*/ 665 h 66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430" h="665">
                  <a:moveTo>
                    <a:pt x="14" y="605"/>
                  </a:moveTo>
                  <a:lnTo>
                    <a:pt x="97" y="576"/>
                  </a:lnTo>
                  <a:lnTo>
                    <a:pt x="162" y="534"/>
                  </a:lnTo>
                  <a:lnTo>
                    <a:pt x="223" y="483"/>
                  </a:lnTo>
                  <a:lnTo>
                    <a:pt x="303" y="396"/>
                  </a:lnTo>
                  <a:lnTo>
                    <a:pt x="386" y="302"/>
                  </a:lnTo>
                  <a:lnTo>
                    <a:pt x="470" y="209"/>
                  </a:lnTo>
                  <a:lnTo>
                    <a:pt x="525" y="135"/>
                  </a:lnTo>
                  <a:lnTo>
                    <a:pt x="590" y="84"/>
                  </a:lnTo>
                  <a:lnTo>
                    <a:pt x="645" y="42"/>
                  </a:lnTo>
                  <a:lnTo>
                    <a:pt x="729" y="4"/>
                  </a:lnTo>
                  <a:lnTo>
                    <a:pt x="780" y="0"/>
                  </a:lnTo>
                  <a:lnTo>
                    <a:pt x="822" y="42"/>
                  </a:lnTo>
                  <a:lnTo>
                    <a:pt x="869" y="120"/>
                  </a:lnTo>
                  <a:lnTo>
                    <a:pt x="943" y="181"/>
                  </a:lnTo>
                  <a:lnTo>
                    <a:pt x="1018" y="242"/>
                  </a:lnTo>
                  <a:lnTo>
                    <a:pt x="1082" y="293"/>
                  </a:lnTo>
                  <a:lnTo>
                    <a:pt x="1175" y="344"/>
                  </a:lnTo>
                  <a:lnTo>
                    <a:pt x="1269" y="396"/>
                  </a:lnTo>
                  <a:lnTo>
                    <a:pt x="1375" y="511"/>
                  </a:lnTo>
                  <a:lnTo>
                    <a:pt x="1413" y="553"/>
                  </a:lnTo>
                  <a:lnTo>
                    <a:pt x="1430" y="614"/>
                  </a:lnTo>
                  <a:lnTo>
                    <a:pt x="1417" y="641"/>
                  </a:lnTo>
                  <a:lnTo>
                    <a:pt x="1385" y="627"/>
                  </a:lnTo>
                  <a:lnTo>
                    <a:pt x="1329" y="557"/>
                  </a:lnTo>
                  <a:lnTo>
                    <a:pt x="1282" y="492"/>
                  </a:lnTo>
                  <a:lnTo>
                    <a:pt x="1221" y="441"/>
                  </a:lnTo>
                  <a:lnTo>
                    <a:pt x="1153" y="399"/>
                  </a:lnTo>
                  <a:lnTo>
                    <a:pt x="1082" y="367"/>
                  </a:lnTo>
                  <a:lnTo>
                    <a:pt x="989" y="312"/>
                  </a:lnTo>
                  <a:lnTo>
                    <a:pt x="879" y="213"/>
                  </a:lnTo>
                  <a:lnTo>
                    <a:pt x="803" y="135"/>
                  </a:lnTo>
                  <a:lnTo>
                    <a:pt x="738" y="59"/>
                  </a:lnTo>
                  <a:lnTo>
                    <a:pt x="692" y="88"/>
                  </a:lnTo>
                  <a:lnTo>
                    <a:pt x="641" y="139"/>
                  </a:lnTo>
                  <a:lnTo>
                    <a:pt x="552" y="228"/>
                  </a:lnTo>
                  <a:lnTo>
                    <a:pt x="497" y="306"/>
                  </a:lnTo>
                  <a:lnTo>
                    <a:pt x="428" y="377"/>
                  </a:lnTo>
                  <a:lnTo>
                    <a:pt x="339" y="470"/>
                  </a:lnTo>
                  <a:lnTo>
                    <a:pt x="255" y="544"/>
                  </a:lnTo>
                  <a:lnTo>
                    <a:pt x="172" y="614"/>
                  </a:lnTo>
                  <a:lnTo>
                    <a:pt x="88" y="650"/>
                  </a:lnTo>
                  <a:lnTo>
                    <a:pt x="23" y="665"/>
                  </a:lnTo>
                  <a:lnTo>
                    <a:pt x="0" y="646"/>
                  </a:lnTo>
                  <a:lnTo>
                    <a:pt x="14" y="6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77" name="Freeform 80"/>
            <p:cNvSpPr>
              <a:spLocks/>
            </p:cNvSpPr>
            <p:nvPr/>
          </p:nvSpPr>
          <p:spPr bwMode="auto">
            <a:xfrm>
              <a:off x="-981" y="2138"/>
              <a:ext cx="302" cy="295"/>
            </a:xfrm>
            <a:custGeom>
              <a:avLst/>
              <a:gdLst>
                <a:gd name="T0" fmla="*/ 0 w 604"/>
                <a:gd name="T1" fmla="*/ 1 h 589"/>
                <a:gd name="T2" fmla="*/ 1 w 604"/>
                <a:gd name="T3" fmla="*/ 1 h 589"/>
                <a:gd name="T4" fmla="*/ 1 w 604"/>
                <a:gd name="T5" fmla="*/ 0 h 589"/>
                <a:gd name="T6" fmla="*/ 1 w 604"/>
                <a:gd name="T7" fmla="*/ 1 h 589"/>
                <a:gd name="T8" fmla="*/ 1 w 604"/>
                <a:gd name="T9" fmla="*/ 1 h 589"/>
                <a:gd name="T10" fmla="*/ 1 w 604"/>
                <a:gd name="T11" fmla="*/ 1 h 589"/>
                <a:gd name="T12" fmla="*/ 1 w 604"/>
                <a:gd name="T13" fmla="*/ 1 h 589"/>
                <a:gd name="T14" fmla="*/ 1 w 604"/>
                <a:gd name="T15" fmla="*/ 1 h 589"/>
                <a:gd name="T16" fmla="*/ 1 w 604"/>
                <a:gd name="T17" fmla="*/ 1 h 589"/>
                <a:gd name="T18" fmla="*/ 1 w 604"/>
                <a:gd name="T19" fmla="*/ 1 h 589"/>
                <a:gd name="T20" fmla="*/ 1 w 604"/>
                <a:gd name="T21" fmla="*/ 1 h 589"/>
                <a:gd name="T22" fmla="*/ 1 w 604"/>
                <a:gd name="T23" fmla="*/ 1 h 589"/>
                <a:gd name="T24" fmla="*/ 1 w 604"/>
                <a:gd name="T25" fmla="*/ 1 h 589"/>
                <a:gd name="T26" fmla="*/ 1 w 604"/>
                <a:gd name="T27" fmla="*/ 1 h 589"/>
                <a:gd name="T28" fmla="*/ 1 w 604"/>
                <a:gd name="T29" fmla="*/ 1 h 589"/>
                <a:gd name="T30" fmla="*/ 1 w 604"/>
                <a:gd name="T31" fmla="*/ 1 h 589"/>
                <a:gd name="T32" fmla="*/ 1 w 604"/>
                <a:gd name="T33" fmla="*/ 1 h 589"/>
                <a:gd name="T34" fmla="*/ 1 w 604"/>
                <a:gd name="T35" fmla="*/ 1 h 589"/>
                <a:gd name="T36" fmla="*/ 1 w 604"/>
                <a:gd name="T37" fmla="*/ 1 h 589"/>
                <a:gd name="T38" fmla="*/ 1 w 604"/>
                <a:gd name="T39" fmla="*/ 1 h 589"/>
                <a:gd name="T40" fmla="*/ 1 w 604"/>
                <a:gd name="T41" fmla="*/ 1 h 589"/>
                <a:gd name="T42" fmla="*/ 1 w 604"/>
                <a:gd name="T43" fmla="*/ 1 h 589"/>
                <a:gd name="T44" fmla="*/ 1 w 604"/>
                <a:gd name="T45" fmla="*/ 1 h 589"/>
                <a:gd name="T46" fmla="*/ 1 w 604"/>
                <a:gd name="T47" fmla="*/ 1 h 589"/>
                <a:gd name="T48" fmla="*/ 1 w 604"/>
                <a:gd name="T49" fmla="*/ 1 h 589"/>
                <a:gd name="T50" fmla="*/ 0 w 604"/>
                <a:gd name="T51" fmla="*/ 1 h 589"/>
                <a:gd name="T52" fmla="*/ 0 w 604"/>
                <a:gd name="T53" fmla="*/ 1 h 58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04"/>
                <a:gd name="T82" fmla="*/ 0 h 589"/>
                <a:gd name="T83" fmla="*/ 604 w 604"/>
                <a:gd name="T84" fmla="*/ 589 h 58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04" h="589">
                  <a:moveTo>
                    <a:pt x="0" y="32"/>
                  </a:moveTo>
                  <a:lnTo>
                    <a:pt x="57" y="4"/>
                  </a:lnTo>
                  <a:lnTo>
                    <a:pt x="93" y="0"/>
                  </a:lnTo>
                  <a:lnTo>
                    <a:pt x="140" y="23"/>
                  </a:lnTo>
                  <a:lnTo>
                    <a:pt x="180" y="64"/>
                  </a:lnTo>
                  <a:lnTo>
                    <a:pt x="218" y="97"/>
                  </a:lnTo>
                  <a:lnTo>
                    <a:pt x="270" y="161"/>
                  </a:lnTo>
                  <a:lnTo>
                    <a:pt x="315" y="245"/>
                  </a:lnTo>
                  <a:lnTo>
                    <a:pt x="367" y="315"/>
                  </a:lnTo>
                  <a:lnTo>
                    <a:pt x="418" y="376"/>
                  </a:lnTo>
                  <a:lnTo>
                    <a:pt x="473" y="431"/>
                  </a:lnTo>
                  <a:lnTo>
                    <a:pt x="534" y="479"/>
                  </a:lnTo>
                  <a:lnTo>
                    <a:pt x="601" y="496"/>
                  </a:lnTo>
                  <a:lnTo>
                    <a:pt x="604" y="589"/>
                  </a:lnTo>
                  <a:lnTo>
                    <a:pt x="549" y="576"/>
                  </a:lnTo>
                  <a:lnTo>
                    <a:pt x="530" y="534"/>
                  </a:lnTo>
                  <a:lnTo>
                    <a:pt x="473" y="492"/>
                  </a:lnTo>
                  <a:lnTo>
                    <a:pt x="350" y="412"/>
                  </a:lnTo>
                  <a:lnTo>
                    <a:pt x="283" y="306"/>
                  </a:lnTo>
                  <a:lnTo>
                    <a:pt x="241" y="235"/>
                  </a:lnTo>
                  <a:lnTo>
                    <a:pt x="215" y="180"/>
                  </a:lnTo>
                  <a:lnTo>
                    <a:pt x="177" y="125"/>
                  </a:lnTo>
                  <a:lnTo>
                    <a:pt x="121" y="83"/>
                  </a:lnTo>
                  <a:lnTo>
                    <a:pt x="83" y="68"/>
                  </a:lnTo>
                  <a:lnTo>
                    <a:pt x="19" y="7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pic>
        <p:nvPicPr>
          <p:cNvPr id="78" name="Picture 81" descr="BD07009_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740647"/>
            <a:ext cx="762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8256663"/>
              </p:ext>
            </p:extLst>
          </p:nvPr>
        </p:nvGraphicFramePr>
        <p:xfrm>
          <a:off x="14377" y="4077072"/>
          <a:ext cx="9144000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2" name="CorelDRAW" r:id="rId8" imgW="5028840" imgH="1135800" progId="CorelDraw.Graphic.10">
                  <p:embed/>
                </p:oleObj>
              </mc:Choice>
              <mc:Fallback>
                <p:oleObj name="CorelDRAW" r:id="rId8" imgW="5028840" imgH="1135800" progId="CorelDraw.Graphic.10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77" y="4077072"/>
                        <a:ext cx="9144000" cy="223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F259FBB7-BD32-40C2-B9DB-A10570834926}"/>
              </a:ext>
            </a:extLst>
          </p:cNvPr>
          <p:cNvSpPr>
            <a:spLocks noGrp="1"/>
          </p:cNvSpPr>
          <p:nvPr/>
        </p:nvSpPr>
        <p:spPr bwMode="auto">
          <a:xfrm>
            <a:off x="-71438" y="1314450"/>
            <a:ext cx="9229763" cy="477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hr-HR" sz="2400" b="0" dirty="0"/>
              <a:t>Со оддимувањето на чадот се оневозможува нивото на чад да се спушти на нивото на дишењето - сигурна евакуација и сигурно пристигнување на пожарникарите</a:t>
            </a:r>
            <a:endParaRPr lang="hr-HR" sz="2400" b="0" dirty="0">
              <a:cs typeface="Arial"/>
            </a:endParaRPr>
          </a:p>
          <a:p>
            <a:endParaRPr lang="hr-HR" sz="2400" dirty="0"/>
          </a:p>
          <a:p>
            <a:r>
              <a:rPr lang="hr-HR" sz="2400" b="0" dirty="0"/>
              <a:t>Со оддимувањето на чадот се извлекува и високата температура која предизвикува ширење на пожарот и нарушвање на конструкцијата на објектот  </a:t>
            </a:r>
            <a:endParaRPr lang="en-US" b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350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504825"/>
            <a:ext cx="8839200" cy="790600"/>
          </a:xfrm>
        </p:spPr>
        <p:txBody>
          <a:bodyPr/>
          <a:lstStyle/>
          <a:p>
            <a:r>
              <a:rPr lang="hr-HR" err="1"/>
              <a:t>Оддимување</a:t>
            </a:r>
            <a:r>
              <a:rPr lang="hr-HR"/>
              <a:t> и </a:t>
            </a:r>
            <a:r>
              <a:rPr lang="hr-HR" err="1"/>
              <a:t>дојава</a:t>
            </a:r>
            <a:r>
              <a:rPr lang="hr-HR"/>
              <a:t> </a:t>
            </a:r>
            <a:r>
              <a:rPr lang="hr-HR" err="1"/>
              <a:t>на</a:t>
            </a:r>
            <a:r>
              <a:rPr lang="hr-HR"/>
              <a:t> </a:t>
            </a:r>
            <a:r>
              <a:rPr lang="hr-HR" err="1"/>
              <a:t>пожар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22734" cy="1871663"/>
          </a:xfrm>
        </p:spPr>
        <p:txBody>
          <a:bodyPr/>
          <a:lstStyle/>
          <a:p>
            <a:r>
              <a:rPr lang="hr-HR" sz="2800" dirty="0"/>
              <a:t>Системот за оддимување како самостоен систем</a:t>
            </a:r>
          </a:p>
          <a:p>
            <a:pPr lvl="1"/>
            <a:r>
              <a:rPr lang="hr-HR" sz="2400" dirty="0"/>
              <a:t>Во објектите во кои не постои систем за дојава на пожар </a:t>
            </a:r>
          </a:p>
          <a:p>
            <a:pPr lvl="1"/>
            <a:r>
              <a:rPr lang="hr-HR" sz="2400" dirty="0"/>
              <a:t>Централата за оддимување е воедно и централа за дојава на по</a:t>
            </a:r>
            <a:r>
              <a:rPr lang="mk-MK" sz="2400" dirty="0"/>
              <a:t>ж</a:t>
            </a:r>
            <a:r>
              <a:rPr lang="hr-HR" sz="2400" dirty="0"/>
              <a:t>ар – двожично поврзување на класични детектори </a:t>
            </a:r>
            <a:endParaRPr lang="hr-HR" dirty="0">
              <a:cs typeface="Arial"/>
            </a:endParaRPr>
          </a:p>
          <a:p>
            <a:pPr lvl="1"/>
            <a:endParaRPr lang="hr-HR" sz="1800" dirty="0"/>
          </a:p>
          <a:p>
            <a:pPr lvl="1"/>
            <a:endParaRPr lang="hr-HR" sz="1800" dirty="0"/>
          </a:p>
          <a:p>
            <a:pPr lvl="1"/>
            <a:endParaRPr lang="hr-HR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225" y="3429000"/>
            <a:ext cx="5073853" cy="280666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3362325"/>
            <a:ext cx="4345431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hr-HR" sz="2400" b="0" kern="0" dirty="0"/>
              <a:t>Проекти и испитувања како и за дојава на пожар</a:t>
            </a:r>
          </a:p>
          <a:p>
            <a:pPr lvl="1"/>
            <a:r>
              <a:rPr lang="hr-HR" sz="2400" b="0" kern="0" dirty="0"/>
              <a:t>Редовно одржување и периодично атестирање </a:t>
            </a:r>
            <a:endParaRPr lang="hr-HR" sz="2400" b="0" dirty="0">
              <a:cs typeface="Arial"/>
            </a:endParaRPr>
          </a:p>
          <a:p>
            <a:pPr lvl="1"/>
            <a:r>
              <a:rPr lang="hr-HR" sz="2400" b="0" kern="0" dirty="0"/>
              <a:t>Каблирање  </a:t>
            </a:r>
            <a:br>
              <a:rPr lang="mk-MK" sz="2400" b="0" kern="0" dirty="0"/>
            </a:br>
            <a:r>
              <a:rPr lang="hr-HR" sz="2400" b="0" kern="0" dirty="0"/>
              <a:t>Огноотпорност 30 мин</a:t>
            </a:r>
            <a:endParaRPr lang="hr-HR" sz="2800" b="0" kern="0" dirty="0"/>
          </a:p>
        </p:txBody>
      </p:sp>
    </p:spTree>
    <p:extLst>
      <p:ext uri="{BB962C8B-B14F-4D97-AF65-F5344CB8AC3E}">
        <p14:creationId xmlns:p14="http://schemas.microsoft.com/office/powerpoint/2010/main" val="23995934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8"/>
          <p:cNvSpPr txBox="1">
            <a:spLocks/>
          </p:cNvSpPr>
          <p:nvPr/>
        </p:nvSpPr>
        <p:spPr bwMode="auto">
          <a:xfrm>
            <a:off x="6035675" y="1958975"/>
            <a:ext cx="3133614" cy="12926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 marL="0" lvl="2">
              <a:lnSpc>
                <a:spcPct val="130000"/>
              </a:lnSpc>
              <a:buClr>
                <a:srgbClr val="FBC146"/>
              </a:buClr>
              <a:defRPr/>
            </a:pPr>
            <a:r>
              <a:rPr lang="hr-HR" sz="2000" err="1">
                <a:solidFill>
                  <a:srgbClr val="58585A"/>
                </a:solidFill>
                <a:latin typeface="Arial" charset="0"/>
              </a:rPr>
              <a:t>Мали</a:t>
            </a:r>
            <a:r>
              <a:rPr lang="hr-HR" sz="2000">
                <a:solidFill>
                  <a:srgbClr val="58585A"/>
                </a:solidFill>
                <a:latin typeface="Arial" charset="0"/>
              </a:rPr>
              <a:t> </a:t>
            </a:r>
            <a:r>
              <a:rPr lang="hr-HR" sz="2000" err="1">
                <a:solidFill>
                  <a:srgbClr val="58585A"/>
                </a:solidFill>
                <a:latin typeface="Arial" charset="0"/>
              </a:rPr>
              <a:t>димензии</a:t>
            </a:r>
            <a:r>
              <a:rPr lang="hr-HR" sz="2000">
                <a:solidFill>
                  <a:srgbClr val="58585A"/>
                </a:solidFill>
                <a:latin typeface="Arial" charset="0"/>
              </a:rPr>
              <a:t> </a:t>
            </a:r>
            <a:endParaRPr lang="en-GB" sz="2000">
              <a:solidFill>
                <a:srgbClr val="58585A"/>
              </a:solidFill>
              <a:latin typeface="Arial" charset="0"/>
            </a:endParaRPr>
          </a:p>
          <a:p>
            <a:pPr marL="0" lvl="2">
              <a:lnSpc>
                <a:spcPct val="130000"/>
              </a:lnSpc>
              <a:buClr>
                <a:srgbClr val="FBC146"/>
              </a:buClr>
              <a:buFont typeface="Wingdings" pitchFamily="2" charset="2"/>
              <a:buChar char="§"/>
              <a:defRPr/>
            </a:pPr>
            <a:r>
              <a:rPr lang="hr-HR" sz="2000" b="0">
                <a:solidFill>
                  <a:srgbClr val="58585A"/>
                </a:solidFill>
                <a:latin typeface="Arial" charset="0"/>
              </a:rPr>
              <a:t> </a:t>
            </a:r>
            <a:r>
              <a:rPr lang="hr-HR" sz="2000" b="0" err="1">
                <a:solidFill>
                  <a:srgbClr val="58585A"/>
                </a:solidFill>
                <a:latin typeface="Arial" charset="0"/>
              </a:rPr>
              <a:t>Заштеда</a:t>
            </a:r>
            <a:r>
              <a:rPr lang="hr-HR" sz="2000" b="0">
                <a:solidFill>
                  <a:srgbClr val="58585A"/>
                </a:solidFill>
                <a:latin typeface="Arial" charset="0"/>
              </a:rPr>
              <a:t> </a:t>
            </a:r>
            <a:r>
              <a:rPr lang="hr-HR" sz="2000" b="0" err="1">
                <a:solidFill>
                  <a:srgbClr val="58585A"/>
                </a:solidFill>
                <a:latin typeface="Arial" charset="0"/>
              </a:rPr>
              <a:t>на</a:t>
            </a:r>
            <a:r>
              <a:rPr lang="hr-HR" sz="2000" b="0">
                <a:solidFill>
                  <a:srgbClr val="58585A"/>
                </a:solidFill>
                <a:latin typeface="Arial" charset="0"/>
              </a:rPr>
              <a:t> </a:t>
            </a:r>
            <a:r>
              <a:rPr lang="hr-HR" sz="2000" b="0" err="1">
                <a:solidFill>
                  <a:srgbClr val="58585A"/>
                </a:solidFill>
                <a:latin typeface="Arial" charset="0"/>
              </a:rPr>
              <a:t>просторот</a:t>
            </a:r>
            <a:r>
              <a:rPr lang="hr-HR" sz="2000" b="0">
                <a:solidFill>
                  <a:srgbClr val="58585A"/>
                </a:solidFill>
                <a:latin typeface="Arial" charset="0"/>
              </a:rPr>
              <a:t> </a:t>
            </a:r>
            <a:r>
              <a:rPr lang="hr-HR" sz="2000" b="0" err="1">
                <a:solidFill>
                  <a:srgbClr val="58585A"/>
                </a:solidFill>
                <a:latin typeface="Arial" charset="0"/>
              </a:rPr>
              <a:t>за</a:t>
            </a:r>
            <a:r>
              <a:rPr lang="hr-HR" sz="2000" b="0">
                <a:solidFill>
                  <a:srgbClr val="58585A"/>
                </a:solidFill>
                <a:latin typeface="Arial" charset="0"/>
              </a:rPr>
              <a:t> </a:t>
            </a:r>
            <a:r>
              <a:rPr lang="hr-HR" sz="2000" b="0" err="1">
                <a:solidFill>
                  <a:srgbClr val="58585A"/>
                </a:solidFill>
                <a:latin typeface="Arial" charset="0"/>
              </a:rPr>
              <a:t>монтажа</a:t>
            </a:r>
            <a:r>
              <a:rPr lang="hr-HR" sz="2000" b="0">
                <a:solidFill>
                  <a:srgbClr val="58585A"/>
                </a:solidFill>
                <a:latin typeface="Arial" charset="0"/>
              </a:rPr>
              <a:t> </a:t>
            </a:r>
            <a:endParaRPr lang="en-GB" sz="2000" b="0">
              <a:solidFill>
                <a:srgbClr val="58585A"/>
              </a:solidFill>
              <a:latin typeface="Arial" charset="0"/>
            </a:endParaRPr>
          </a:p>
        </p:txBody>
      </p:sp>
      <p:pic>
        <p:nvPicPr>
          <p:cNvPr id="45062" name="Grafik 6" descr="100721_Geze_id Nr Rauchabzug_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2205038"/>
            <a:ext cx="2101850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Gewinkelte Verbindung 15"/>
          <p:cNvCxnSpPr/>
          <p:nvPr/>
        </p:nvCxnSpPr>
        <p:spPr>
          <a:xfrm rot="10800000" flipV="1">
            <a:off x="4787900" y="2060575"/>
            <a:ext cx="1223963" cy="576263"/>
          </a:xfrm>
          <a:prstGeom prst="bentConnector3">
            <a:avLst>
              <a:gd name="adj1" fmla="val 50000"/>
            </a:avLst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18"/>
          <p:cNvSpPr txBox="1">
            <a:spLocks/>
          </p:cNvSpPr>
          <p:nvPr/>
        </p:nvSpPr>
        <p:spPr bwMode="auto">
          <a:xfrm>
            <a:off x="43195" y="1628775"/>
            <a:ext cx="3233405" cy="169277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 marL="0" lvl="2">
              <a:lnSpc>
                <a:spcPct val="130000"/>
              </a:lnSpc>
              <a:buClr>
                <a:srgbClr val="FBC146"/>
              </a:buClr>
              <a:buFont typeface="Wingdings" pitchFamily="2" charset="2"/>
              <a:defRPr/>
            </a:pPr>
            <a:r>
              <a:rPr lang="en-GB" sz="2000" err="1">
                <a:solidFill>
                  <a:srgbClr val="58585A"/>
                </a:solidFill>
                <a:latin typeface="Arial" charset="0"/>
              </a:rPr>
              <a:t>Интегриран</a:t>
            </a:r>
            <a:r>
              <a:rPr lang="en-GB" sz="2000">
                <a:solidFill>
                  <a:srgbClr val="58585A"/>
                </a:solidFill>
                <a:latin typeface="Arial" charset="0"/>
              </a:rPr>
              <a:t> </a:t>
            </a:r>
            <a:r>
              <a:rPr lang="en-GB" sz="2000" err="1">
                <a:solidFill>
                  <a:srgbClr val="58585A"/>
                </a:solidFill>
                <a:latin typeface="Arial" charset="0"/>
              </a:rPr>
              <a:t>прекинувач</a:t>
            </a:r>
            <a:r>
              <a:rPr lang="en-GB" sz="2000">
                <a:solidFill>
                  <a:srgbClr val="58585A"/>
                </a:solidFill>
                <a:latin typeface="Arial" charset="0"/>
              </a:rPr>
              <a:t> </a:t>
            </a:r>
            <a:r>
              <a:rPr lang="en-GB" sz="2000" err="1">
                <a:solidFill>
                  <a:srgbClr val="58585A"/>
                </a:solidFill>
                <a:latin typeface="Arial" charset="0"/>
              </a:rPr>
              <a:t>за</a:t>
            </a:r>
            <a:r>
              <a:rPr lang="en-GB" sz="2000">
                <a:solidFill>
                  <a:srgbClr val="58585A"/>
                </a:solidFill>
                <a:latin typeface="Arial" charset="0"/>
              </a:rPr>
              <a:t> </a:t>
            </a:r>
            <a:r>
              <a:rPr lang="en-GB" sz="2000" err="1">
                <a:solidFill>
                  <a:srgbClr val="58585A"/>
                </a:solidFill>
                <a:latin typeface="Arial" charset="0"/>
              </a:rPr>
              <a:t>проветрување</a:t>
            </a:r>
            <a:endParaRPr lang="en-GB" sz="2000" err="1">
              <a:solidFill>
                <a:srgbClr val="58585A"/>
              </a:solidFill>
              <a:latin typeface="Arial" charset="0"/>
              <a:cs typeface="Arial"/>
            </a:endParaRPr>
          </a:p>
          <a:p>
            <a:pPr marL="0" lvl="2">
              <a:lnSpc>
                <a:spcPct val="130000"/>
              </a:lnSpc>
              <a:buClr>
                <a:srgbClr val="FBC146"/>
              </a:buClr>
              <a:buFont typeface="Wingdings" pitchFamily="2" charset="2"/>
              <a:buChar char="§"/>
              <a:defRPr/>
            </a:pPr>
            <a:r>
              <a:rPr lang="hr-HR" sz="2000" b="0">
                <a:solidFill>
                  <a:srgbClr val="58585A"/>
                </a:solidFill>
                <a:latin typeface="Arial" charset="0"/>
              </a:rPr>
              <a:t> </a:t>
            </a:r>
            <a:r>
              <a:rPr lang="hr-HR" sz="2000" b="0" err="1">
                <a:solidFill>
                  <a:srgbClr val="58585A"/>
                </a:solidFill>
                <a:latin typeface="Arial" charset="0"/>
              </a:rPr>
              <a:t>Дирекна</a:t>
            </a:r>
            <a:r>
              <a:rPr lang="hr-HR" sz="2000" b="0">
                <a:solidFill>
                  <a:srgbClr val="58585A"/>
                </a:solidFill>
                <a:latin typeface="Arial" charset="0"/>
              </a:rPr>
              <a:t> </a:t>
            </a:r>
            <a:r>
              <a:rPr lang="hr-HR" sz="2000" b="0" err="1">
                <a:solidFill>
                  <a:srgbClr val="58585A"/>
                </a:solidFill>
                <a:latin typeface="Arial" charset="0"/>
              </a:rPr>
              <a:t>активација</a:t>
            </a:r>
            <a:r>
              <a:rPr lang="hr-HR" sz="2000" b="0">
                <a:solidFill>
                  <a:srgbClr val="58585A"/>
                </a:solidFill>
                <a:latin typeface="Arial" charset="0"/>
              </a:rPr>
              <a:t> </a:t>
            </a:r>
            <a:r>
              <a:rPr lang="hr-HR" sz="2000" b="0" err="1">
                <a:solidFill>
                  <a:srgbClr val="58585A"/>
                </a:solidFill>
                <a:latin typeface="Arial" charset="0"/>
              </a:rPr>
              <a:t>на</a:t>
            </a:r>
            <a:r>
              <a:rPr lang="hr-HR" sz="2000" b="0">
                <a:solidFill>
                  <a:srgbClr val="58585A"/>
                </a:solidFill>
                <a:latin typeface="Arial" charset="0"/>
              </a:rPr>
              <a:t> </a:t>
            </a:r>
            <a:r>
              <a:rPr lang="hr-HR" sz="2000" b="0" err="1">
                <a:solidFill>
                  <a:srgbClr val="58585A"/>
                </a:solidFill>
                <a:latin typeface="Arial" charset="0"/>
              </a:rPr>
              <a:t>самата</a:t>
            </a:r>
            <a:r>
              <a:rPr lang="hr-HR" sz="2000" b="0">
                <a:solidFill>
                  <a:srgbClr val="58585A"/>
                </a:solidFill>
                <a:latin typeface="Arial" charset="0"/>
              </a:rPr>
              <a:t> </a:t>
            </a:r>
            <a:r>
              <a:rPr lang="hr-HR" sz="2000" b="0" err="1">
                <a:solidFill>
                  <a:srgbClr val="58585A"/>
                </a:solidFill>
                <a:latin typeface="Arial" charset="0"/>
              </a:rPr>
              <a:t>централа</a:t>
            </a:r>
            <a:r>
              <a:rPr lang="hr-HR" sz="2000" b="0">
                <a:solidFill>
                  <a:srgbClr val="58585A"/>
                </a:solidFill>
                <a:latin typeface="Arial" charset="0"/>
              </a:rPr>
              <a:t> </a:t>
            </a:r>
            <a:r>
              <a:rPr lang="hr-HR" sz="2000" b="0">
                <a:solidFill>
                  <a:srgbClr val="58585A"/>
                </a:solidFill>
                <a:latin typeface="Arial" charset="0"/>
                <a:cs typeface="Arial"/>
              </a:rPr>
              <a:t>i</a:t>
            </a:r>
            <a:endParaRPr lang="en-GB" sz="2000" b="0">
              <a:solidFill>
                <a:srgbClr val="58585A"/>
              </a:solidFill>
              <a:latin typeface="Arial" charset="0"/>
              <a:cs typeface="Arial"/>
            </a:endParaRPr>
          </a:p>
        </p:txBody>
      </p:sp>
      <p:cxnSp>
        <p:nvCxnSpPr>
          <p:cNvPr id="45065" name="Gewinkelte Verbindung 8"/>
          <p:cNvCxnSpPr>
            <a:cxnSpLocks noChangeShapeType="1"/>
            <a:stCxn id="8" idx="3"/>
          </p:cNvCxnSpPr>
          <p:nvPr/>
        </p:nvCxnSpPr>
        <p:spPr bwMode="auto">
          <a:xfrm>
            <a:off x="3276600" y="2475161"/>
            <a:ext cx="790575" cy="1187202"/>
          </a:xfrm>
          <a:prstGeom prst="bentConnector2">
            <a:avLst/>
          </a:prstGeom>
          <a:noFill/>
          <a:ln w="15875" algn="ctr">
            <a:solidFill>
              <a:srgbClr val="FF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Gewinkelte Verbindung 21"/>
          <p:cNvCxnSpPr>
            <a:stCxn id="11" idx="3"/>
          </p:cNvCxnSpPr>
          <p:nvPr/>
        </p:nvCxnSpPr>
        <p:spPr>
          <a:xfrm flipV="1">
            <a:off x="3657600" y="3703646"/>
            <a:ext cx="865188" cy="2011603"/>
          </a:xfrm>
          <a:prstGeom prst="bentConnector2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/>
        </p:nvSpPr>
        <p:spPr>
          <a:xfrm>
            <a:off x="755650" y="4868863"/>
            <a:ext cx="2901950" cy="169277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anchor="t">
            <a:spAutoFit/>
          </a:bodyPr>
          <a:lstStyle/>
          <a:p>
            <a:pPr marL="0" lvl="2">
              <a:lnSpc>
                <a:spcPct val="130000"/>
              </a:lnSpc>
              <a:buClr>
                <a:srgbClr val="FBC146"/>
              </a:buClr>
              <a:defRPr/>
            </a:pPr>
            <a:r>
              <a:rPr lang="en-GB" sz="2000" err="1">
                <a:solidFill>
                  <a:srgbClr val="58585A"/>
                </a:solidFill>
                <a:latin typeface="Arial" charset="0"/>
              </a:rPr>
              <a:t>Интегриран</a:t>
            </a:r>
            <a:r>
              <a:rPr lang="en-GB" sz="2000">
                <a:solidFill>
                  <a:srgbClr val="58585A"/>
                </a:solidFill>
                <a:latin typeface="Arial" charset="0"/>
              </a:rPr>
              <a:t> </a:t>
            </a:r>
            <a:r>
              <a:rPr lang="en-GB" sz="2000" err="1">
                <a:solidFill>
                  <a:srgbClr val="58585A"/>
                </a:solidFill>
                <a:latin typeface="Arial" charset="0"/>
              </a:rPr>
              <a:t>рачен</a:t>
            </a:r>
            <a:r>
              <a:rPr lang="en-GB" sz="2000">
                <a:solidFill>
                  <a:srgbClr val="58585A"/>
                </a:solidFill>
                <a:latin typeface="Arial" charset="0"/>
              </a:rPr>
              <a:t> </a:t>
            </a:r>
            <a:r>
              <a:rPr lang="en-GB" sz="2000" err="1">
                <a:solidFill>
                  <a:srgbClr val="58585A"/>
                </a:solidFill>
                <a:latin typeface="Arial" charset="0"/>
              </a:rPr>
              <a:t>јавувач</a:t>
            </a:r>
            <a:r>
              <a:rPr lang="en-GB" sz="2000">
                <a:solidFill>
                  <a:srgbClr val="58585A"/>
                </a:solidFill>
                <a:latin typeface="Arial" charset="0"/>
              </a:rPr>
              <a:t>  </a:t>
            </a:r>
          </a:p>
          <a:p>
            <a:pPr marL="0" lvl="2">
              <a:lnSpc>
                <a:spcPct val="130000"/>
              </a:lnSpc>
              <a:buClr>
                <a:srgbClr val="FBC146"/>
              </a:buClr>
              <a:buFont typeface="Wingdings" pitchFamily="2" charset="2"/>
              <a:buChar char="§"/>
              <a:defRPr/>
            </a:pPr>
            <a:r>
              <a:rPr lang="hr-HR" sz="2000" b="0">
                <a:solidFill>
                  <a:srgbClr val="58585A"/>
                </a:solidFill>
                <a:latin typeface="Arial" charset="0"/>
              </a:rPr>
              <a:t> </a:t>
            </a:r>
            <a:r>
              <a:rPr lang="hr-HR" sz="2000" b="0" err="1">
                <a:solidFill>
                  <a:srgbClr val="58585A"/>
                </a:solidFill>
                <a:latin typeface="Arial" charset="0"/>
              </a:rPr>
              <a:t>Сите</a:t>
            </a:r>
            <a:r>
              <a:rPr lang="hr-HR" sz="2000" b="0">
                <a:solidFill>
                  <a:srgbClr val="58585A"/>
                </a:solidFill>
                <a:latin typeface="Arial" charset="0"/>
              </a:rPr>
              <a:t> </a:t>
            </a:r>
            <a:r>
              <a:rPr lang="hr-HR" sz="2000" b="0" err="1">
                <a:solidFill>
                  <a:srgbClr val="58585A"/>
                </a:solidFill>
                <a:latin typeface="Arial" charset="0"/>
              </a:rPr>
              <a:t>функции</a:t>
            </a:r>
            <a:r>
              <a:rPr lang="hr-HR" sz="2000" b="0">
                <a:solidFill>
                  <a:srgbClr val="58585A"/>
                </a:solidFill>
                <a:latin typeface="Arial" charset="0"/>
              </a:rPr>
              <a:t> и </a:t>
            </a:r>
            <a:r>
              <a:rPr lang="hr-HR" sz="2000" b="0" err="1">
                <a:solidFill>
                  <a:srgbClr val="58585A"/>
                </a:solidFill>
                <a:latin typeface="Arial" charset="0"/>
              </a:rPr>
              <a:t>индикации</a:t>
            </a:r>
            <a:r>
              <a:rPr lang="hr-HR" sz="2000" b="0">
                <a:solidFill>
                  <a:srgbClr val="58585A"/>
                </a:solidFill>
                <a:latin typeface="Arial" charset="0"/>
              </a:rPr>
              <a:t> </a:t>
            </a:r>
            <a:r>
              <a:rPr lang="hr-HR" sz="2000" b="0" err="1">
                <a:solidFill>
                  <a:srgbClr val="58585A"/>
                </a:solidFill>
                <a:latin typeface="Arial" charset="0"/>
              </a:rPr>
              <a:t>во</a:t>
            </a:r>
            <a:r>
              <a:rPr lang="hr-HR" sz="2000" b="0">
                <a:solidFill>
                  <a:srgbClr val="58585A"/>
                </a:solidFill>
                <a:latin typeface="Arial" charset="0"/>
              </a:rPr>
              <a:t> 1 </a:t>
            </a:r>
            <a:r>
              <a:rPr lang="hr-HR" sz="2000" b="0" err="1">
                <a:solidFill>
                  <a:srgbClr val="58585A"/>
                </a:solidFill>
                <a:latin typeface="Arial" charset="0"/>
              </a:rPr>
              <a:t>уред</a:t>
            </a:r>
            <a:r>
              <a:rPr lang="hr-HR" sz="2000" b="0">
                <a:solidFill>
                  <a:srgbClr val="58585A"/>
                </a:solidFill>
                <a:latin typeface="Arial" charset="0"/>
              </a:rPr>
              <a:t> </a:t>
            </a:r>
            <a:endParaRPr lang="hr-HR" sz="2000" b="0">
              <a:solidFill>
                <a:srgbClr val="58585A"/>
              </a:solidFill>
              <a:latin typeface="Arial" charset="0"/>
              <a:cs typeface="Arial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206624" y="692150"/>
            <a:ext cx="6253807" cy="792163"/>
          </a:xfrm>
          <a:prstGeom prst="rect">
            <a:avLst/>
          </a:prstGeom>
        </p:spPr>
        <p:txBody>
          <a:bodyPr anchor="t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9pPr>
          </a:lstStyle>
          <a:p>
            <a:r>
              <a:rPr lang="hr-HR" altLang="sr-Latn-RS" sz="3200" kern="0" err="1"/>
              <a:t>Мала</a:t>
            </a:r>
            <a:r>
              <a:rPr lang="hr-HR" altLang="sr-Latn-RS" sz="3200" kern="0"/>
              <a:t>, </a:t>
            </a:r>
            <a:r>
              <a:rPr lang="hr-HR" altLang="sr-Latn-RS" sz="3200" kern="0" err="1"/>
              <a:t>компактна</a:t>
            </a:r>
            <a:r>
              <a:rPr lang="hr-HR" altLang="sr-Latn-RS" sz="3200" kern="0"/>
              <a:t> </a:t>
            </a:r>
            <a:r>
              <a:rPr lang="hr-HR" altLang="sr-Latn-RS" sz="3200" kern="0" err="1"/>
              <a:t>централа</a:t>
            </a:r>
            <a:r>
              <a:rPr lang="hr-HR" altLang="sr-Latn-RS" sz="3200" kern="0"/>
              <a:t> </a:t>
            </a:r>
            <a:r>
              <a:rPr lang="hr-HR" altLang="sr-Latn-RS" sz="3200" kern="0" err="1"/>
              <a:t>за</a:t>
            </a:r>
            <a:r>
              <a:rPr lang="hr-HR" altLang="sr-Latn-RS" sz="3200" kern="0"/>
              <a:t> </a:t>
            </a:r>
            <a:r>
              <a:rPr lang="hr-HR" altLang="sr-Latn-RS" sz="3200" kern="0" err="1"/>
              <a:t>скалила</a:t>
            </a:r>
            <a:r>
              <a:rPr lang="hr-HR" altLang="sr-Latn-RS" sz="3200" kern="0"/>
              <a:t> </a:t>
            </a:r>
            <a:endParaRPr lang="en-US" altLang="sr-Latn-RS" sz="3200" ker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2304256" cy="62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9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839200" cy="790600"/>
          </a:xfrm>
        </p:spPr>
        <p:txBody>
          <a:bodyPr/>
          <a:lstStyle/>
          <a:p>
            <a:r>
              <a:rPr lang="hr-HR" err="1"/>
              <a:t>Оддимување</a:t>
            </a:r>
            <a:r>
              <a:rPr lang="hr-HR"/>
              <a:t> и </a:t>
            </a:r>
            <a:r>
              <a:rPr lang="hr-HR" err="1"/>
              <a:t>дојава</a:t>
            </a:r>
            <a:r>
              <a:rPr lang="hr-HR"/>
              <a:t> </a:t>
            </a:r>
            <a:r>
              <a:rPr lang="hr-HR" err="1"/>
              <a:t>на</a:t>
            </a:r>
            <a:r>
              <a:rPr lang="hr-HR"/>
              <a:t> </a:t>
            </a:r>
            <a:r>
              <a:rPr lang="hr-HR" err="1"/>
              <a:t>пожар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1772816"/>
            <a:ext cx="8839200" cy="1872208"/>
          </a:xfrm>
        </p:spPr>
        <p:txBody>
          <a:bodyPr/>
          <a:lstStyle/>
          <a:p>
            <a:r>
              <a:rPr lang="hr-HR" sz="2800" err="1"/>
              <a:t>Систем</a:t>
            </a:r>
            <a:r>
              <a:rPr lang="hr-HR" sz="2800"/>
              <a:t> </a:t>
            </a:r>
            <a:r>
              <a:rPr lang="hr-HR" sz="2800" err="1"/>
              <a:t>за</a:t>
            </a:r>
            <a:r>
              <a:rPr lang="hr-HR" sz="2800"/>
              <a:t> </a:t>
            </a:r>
            <a:r>
              <a:rPr lang="hr-HR" sz="2800" err="1"/>
              <a:t>одимување</a:t>
            </a:r>
            <a:r>
              <a:rPr lang="hr-HR" sz="2800"/>
              <a:t> </a:t>
            </a:r>
            <a:r>
              <a:rPr lang="hr-HR" sz="2800" err="1"/>
              <a:t>како</a:t>
            </a:r>
            <a:r>
              <a:rPr lang="hr-HR" sz="2800"/>
              <a:t> </a:t>
            </a:r>
            <a:r>
              <a:rPr lang="hr-HR" sz="2800" err="1"/>
              <a:t>извршен</a:t>
            </a:r>
            <a:r>
              <a:rPr lang="hr-HR" sz="2800"/>
              <a:t> </a:t>
            </a:r>
            <a:r>
              <a:rPr lang="hr-HR" sz="2800" err="1"/>
              <a:t>елемент</a:t>
            </a:r>
            <a:endParaRPr lang="hr-HR" sz="2800" err="1">
              <a:cs typeface="Arial"/>
            </a:endParaRPr>
          </a:p>
          <a:p>
            <a:pPr lvl="1"/>
            <a:r>
              <a:rPr lang="hr-HR" sz="2400" err="1"/>
              <a:t>Во</a:t>
            </a:r>
            <a:r>
              <a:rPr lang="hr-HR" sz="2400"/>
              <a:t> </a:t>
            </a:r>
            <a:r>
              <a:rPr lang="hr-HR" sz="2400" err="1"/>
              <a:t>објекти</a:t>
            </a:r>
            <a:r>
              <a:rPr lang="hr-HR" sz="2400"/>
              <a:t> </a:t>
            </a:r>
            <a:r>
              <a:rPr lang="hr-HR" sz="2400" err="1"/>
              <a:t>во</a:t>
            </a:r>
            <a:r>
              <a:rPr lang="hr-HR" sz="2400"/>
              <a:t> </a:t>
            </a:r>
            <a:r>
              <a:rPr lang="hr-HR" sz="2400" err="1"/>
              <a:t>кои</a:t>
            </a:r>
            <a:r>
              <a:rPr lang="hr-HR" sz="2400"/>
              <a:t> </a:t>
            </a:r>
            <a:r>
              <a:rPr lang="hr-HR" sz="2400" err="1"/>
              <a:t>постои</a:t>
            </a:r>
            <a:r>
              <a:rPr lang="hr-HR" sz="2400"/>
              <a:t> </a:t>
            </a:r>
            <a:r>
              <a:rPr lang="hr-HR" sz="2400" err="1"/>
              <a:t>систем</a:t>
            </a:r>
            <a:r>
              <a:rPr lang="hr-HR" sz="2400"/>
              <a:t> </a:t>
            </a:r>
            <a:r>
              <a:rPr lang="hr-HR" sz="2400" err="1"/>
              <a:t>за</a:t>
            </a:r>
            <a:r>
              <a:rPr lang="hr-HR" sz="2400"/>
              <a:t> </a:t>
            </a:r>
            <a:r>
              <a:rPr lang="hr-HR" sz="2400" err="1"/>
              <a:t>дојава</a:t>
            </a:r>
            <a:r>
              <a:rPr lang="hr-HR" sz="2400"/>
              <a:t> </a:t>
            </a:r>
            <a:r>
              <a:rPr lang="hr-HR" sz="2400" err="1"/>
              <a:t>на</a:t>
            </a:r>
            <a:r>
              <a:rPr lang="hr-HR" sz="2400"/>
              <a:t> </a:t>
            </a:r>
            <a:r>
              <a:rPr lang="hr-HR" sz="2400" err="1"/>
              <a:t>пожар</a:t>
            </a:r>
            <a:r>
              <a:rPr lang="hr-HR" sz="2400"/>
              <a:t> </a:t>
            </a:r>
            <a:endParaRPr lang="hr-HR" sz="2400">
              <a:cs typeface="Arial"/>
            </a:endParaRPr>
          </a:p>
          <a:p>
            <a:pPr lvl="1"/>
            <a:r>
              <a:rPr lang="hr-HR" sz="2400" err="1"/>
              <a:t>Активација</a:t>
            </a:r>
            <a:r>
              <a:rPr lang="hr-HR" sz="2400"/>
              <a:t> </a:t>
            </a:r>
            <a:r>
              <a:rPr lang="hr-HR" sz="2400" err="1"/>
              <a:t>преку</a:t>
            </a:r>
            <a:r>
              <a:rPr lang="hr-HR" sz="2400"/>
              <a:t> ПП </a:t>
            </a:r>
            <a:r>
              <a:rPr lang="hr-HR" sz="2400" err="1"/>
              <a:t>системот</a:t>
            </a:r>
            <a:r>
              <a:rPr lang="hr-HR" sz="2400"/>
              <a:t> </a:t>
            </a:r>
            <a:endParaRPr lang="hr-HR" sz="1800"/>
          </a:p>
          <a:p>
            <a:pPr lvl="1"/>
            <a:endParaRPr lang="hr-HR" sz="1800"/>
          </a:p>
          <a:p>
            <a:pPr lvl="1"/>
            <a:endParaRPr lang="hr-HR" sz="280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-305435" y="3228975"/>
            <a:ext cx="5573934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hr-HR" sz="2400" b="0" kern="0" dirty="0"/>
              <a:t>Проекти и испитување како дел од системот за заштита од пожар</a:t>
            </a:r>
          </a:p>
          <a:p>
            <a:pPr lvl="1"/>
            <a:r>
              <a:rPr lang="hr-HR" sz="2400" b="0" kern="0" dirty="0"/>
              <a:t>Редовно одржување и периодично тестирање</a:t>
            </a:r>
            <a:endParaRPr lang="hr-HR" sz="2800" b="0" kern="0" dirty="0"/>
          </a:p>
          <a:p>
            <a:pPr lvl="1"/>
            <a:r>
              <a:rPr lang="hr-HR" sz="2400" b="0" kern="0" dirty="0"/>
              <a:t>Каблирање огноотпорност 30 мин како и за другите извршни елементи </a:t>
            </a:r>
            <a:endParaRPr lang="hr-HR" sz="2800" b="0" dirty="0">
              <a:cs typeface="Arial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390900"/>
            <a:ext cx="129222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3324225"/>
            <a:ext cx="119655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Grafik 6" descr="100721_Geze_id Nr Rauchabzug_003.jpg"/>
          <p:cNvPicPr>
            <a:picLocks noChangeAspect="1"/>
          </p:cNvPicPr>
          <p:nvPr/>
        </p:nvPicPr>
        <p:blipFill>
          <a:blip r:embed="rId5"/>
          <a:srcRect t="6285" b="5507"/>
          <a:stretch>
            <a:fillRect/>
          </a:stretch>
        </p:blipFill>
        <p:spPr bwMode="auto">
          <a:xfrm>
            <a:off x="7629525" y="3228975"/>
            <a:ext cx="1333828" cy="163186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13" name="Straight Arrow Connector 32"/>
          <p:cNvCxnSpPr>
            <a:cxnSpLocks noChangeShapeType="1"/>
          </p:cNvCxnSpPr>
          <p:nvPr/>
        </p:nvCxnSpPr>
        <p:spPr bwMode="auto">
          <a:xfrm flipH="1" flipV="1">
            <a:off x="7458075" y="3648075"/>
            <a:ext cx="545280" cy="2160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32"/>
          <p:cNvCxnSpPr>
            <a:cxnSpLocks noChangeShapeType="1"/>
          </p:cNvCxnSpPr>
          <p:nvPr/>
        </p:nvCxnSpPr>
        <p:spPr bwMode="auto">
          <a:xfrm flipH="1" flipV="1">
            <a:off x="6391275" y="3619500"/>
            <a:ext cx="545280" cy="2160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185" y="5133975"/>
            <a:ext cx="1516690" cy="1382417"/>
          </a:xfrm>
          <a:prstGeom prst="rect">
            <a:avLst/>
          </a:prstGeom>
          <a:noFill/>
          <a:ln w="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32"/>
          <p:cNvCxnSpPr>
            <a:cxnSpLocks noChangeShapeType="1"/>
          </p:cNvCxnSpPr>
          <p:nvPr/>
        </p:nvCxnSpPr>
        <p:spPr bwMode="auto">
          <a:xfrm flipH="1" flipV="1">
            <a:off x="8115300" y="4858520"/>
            <a:ext cx="79522" cy="46949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253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065752" y="860474"/>
            <a:ext cx="7010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mk-MK" sz="4000" b="0" dirty="0">
                <a:solidFill>
                  <a:srgbClr val="339966"/>
                </a:solidFill>
                <a:latin typeface="Arial" charset="0"/>
              </a:rPr>
              <a:t>Дојава на пожар</a:t>
            </a:r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-4144108" y="0"/>
            <a:ext cx="7162800" cy="357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>
              <a:spcBef>
                <a:spcPct val="20000"/>
              </a:spcBef>
              <a:buFont typeface="Wingdings" pitchFamily="2" charset="2"/>
              <a:buChar char="§"/>
            </a:pPr>
            <a:endParaRPr lang="en-GB" sz="3200" b="0" dirty="0">
              <a:latin typeface="Arial" charset="0"/>
            </a:endParaRPr>
          </a:p>
        </p:txBody>
      </p:sp>
      <p:grpSp>
        <p:nvGrpSpPr>
          <p:cNvPr id="30" name="Group 28">
            <a:extLst>
              <a:ext uri="{FF2B5EF4-FFF2-40B4-BE49-F238E27FC236}">
                <a16:creationId xmlns:a16="http://schemas.microsoft.com/office/drawing/2014/main" id="{DE9930A1-63E3-4AFB-AD51-D0837333F7D2}"/>
              </a:ext>
            </a:extLst>
          </p:cNvPr>
          <p:cNvGrpSpPr>
            <a:grpSpLocks/>
          </p:cNvGrpSpPr>
          <p:nvPr/>
        </p:nvGrpSpPr>
        <p:grpSpPr bwMode="auto">
          <a:xfrm>
            <a:off x="3218741" y="2359347"/>
            <a:ext cx="2808287" cy="2664673"/>
            <a:chOff x="3132823" y="2364294"/>
            <a:chExt cx="2808312" cy="2664296"/>
          </a:xfrm>
        </p:grpSpPr>
        <p:sp>
          <p:nvSpPr>
            <p:cNvPr id="31" name="Oval 1">
              <a:extLst>
                <a:ext uri="{FF2B5EF4-FFF2-40B4-BE49-F238E27FC236}">
                  <a16:creationId xmlns:a16="http://schemas.microsoft.com/office/drawing/2014/main" id="{5F57C0BB-EAE0-4191-BD16-19B76BB81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823" y="2364294"/>
              <a:ext cx="2808312" cy="2664296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hr-HR" altLang="sr-Latn-RS" sz="24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21817E-047A-4FF9-8B10-15B4E565652B}"/>
                </a:ext>
              </a:extLst>
            </p:cNvPr>
            <p:cNvSpPr txBox="1"/>
            <p:nvPr/>
          </p:nvSpPr>
          <p:spPr>
            <a:xfrm>
              <a:off x="3183427" y="4534099"/>
              <a:ext cx="2686465" cy="461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az-Cyrl-AZ" dirty="0">
                  <a:solidFill>
                    <a:srgbClr val="0091C4"/>
                  </a:solidFill>
                  <a:latin typeface="+mn-lt"/>
                </a:rPr>
                <a:t>Дојава на пожар</a:t>
              </a:r>
            </a:p>
          </p:txBody>
        </p:sp>
        <p:pic>
          <p:nvPicPr>
            <p:cNvPr id="33" name="Picture 1">
              <a:extLst>
                <a:ext uri="{FF2B5EF4-FFF2-40B4-BE49-F238E27FC236}">
                  <a16:creationId xmlns:a16="http://schemas.microsoft.com/office/drawing/2014/main" id="{C2E3A809-3DC9-48D9-A189-9D28DB2429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6" t="6328" r="23280" b="12775"/>
            <a:stretch>
              <a:fillRect/>
            </a:stretch>
          </p:blipFill>
          <p:spPr bwMode="auto">
            <a:xfrm>
              <a:off x="3229814" y="3464518"/>
              <a:ext cx="655462" cy="640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F0C2CCEE-A59C-4927-AE14-E986B99F3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7545" y="3414995"/>
              <a:ext cx="925035" cy="562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1">
              <a:extLst>
                <a:ext uri="{FF2B5EF4-FFF2-40B4-BE49-F238E27FC236}">
                  <a16:creationId xmlns:a16="http://schemas.microsoft.com/office/drawing/2014/main" id="{2BB984FF-6C2F-413B-930F-A559A391F3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8618" y="2781282"/>
              <a:ext cx="1092857" cy="152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F792724-D09B-48D3-8067-058B54C36D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02" y="1676780"/>
            <a:ext cx="8736325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052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" y="1700808"/>
            <a:ext cx="8839200" cy="477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hr-HR" altLang="sr-Latn-RS" b="0" kern="0" dirty="0"/>
              <a:t>Противпожарен елаборат – пресметка на потребната површина за одведување на чадот и површината за довод на свеж воздух </a:t>
            </a:r>
            <a:endParaRPr lang="en-US" dirty="0"/>
          </a:p>
          <a:p>
            <a:r>
              <a:rPr lang="hr-HR" altLang="sr-Latn-RS" b="0" kern="0" dirty="0"/>
              <a:t>Во кој проект се наоѓаат елементите за системот за оддимување?</a:t>
            </a:r>
            <a:endParaRPr lang="hr-HR" altLang="sr-Latn-RS" b="0" dirty="0">
              <a:cs typeface="Arial"/>
            </a:endParaRPr>
          </a:p>
          <a:p>
            <a:r>
              <a:rPr lang="hr-HR" altLang="sr-Latn-RS" b="0" kern="0" dirty="0"/>
              <a:t>Проблеми кај </a:t>
            </a:r>
            <a:r>
              <a:rPr lang="mk-MK" altLang="sr-Latn-RS" b="0" kern="0" dirty="0" err="1"/>
              <a:t>предмерот</a:t>
            </a:r>
            <a:r>
              <a:rPr lang="hr-HR" altLang="sr-Latn-RS" b="0" kern="0" dirty="0"/>
              <a:t> – мотори во делот со прозорите, централа и каблирање во електро делот </a:t>
            </a:r>
            <a:endParaRPr lang="hr-HR" altLang="sr-Latn-RS" b="0" dirty="0">
              <a:cs typeface="Arial"/>
            </a:endParaRPr>
          </a:p>
          <a:p>
            <a:r>
              <a:rPr lang="hr-HR" altLang="sr-Latn-RS" b="0" kern="0" dirty="0"/>
              <a:t>Неускладеност кај испорачаната опрема кога се испорачуваат како компоненти </a:t>
            </a:r>
            <a:endParaRPr lang="hr-HR" altLang="sr-Latn-RS" b="0" dirty="0">
              <a:cs typeface="Arial"/>
            </a:endParaRPr>
          </a:p>
          <a:p>
            <a:r>
              <a:rPr lang="hr-HR" altLang="sr-Latn-RS" b="0" kern="0" dirty="0"/>
              <a:t>Атестирање на систем (не на компонентите !) </a:t>
            </a:r>
            <a:endParaRPr lang="hr-HR" altLang="sr-Latn-RS" b="0" dirty="0">
              <a:cs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B11D1E-AD6E-4CED-A4B6-FC6ECFC1C45E}"/>
              </a:ext>
            </a:extLst>
          </p:cNvPr>
          <p:cNvSpPr txBox="1">
            <a:spLocks/>
          </p:cNvSpPr>
          <p:nvPr/>
        </p:nvSpPr>
        <p:spPr bwMode="auto">
          <a:xfrm>
            <a:off x="114300" y="666750"/>
            <a:ext cx="8839200" cy="7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9pPr>
          </a:lstStyle>
          <a:p>
            <a:r>
              <a:rPr lang="hr-HR" b="0" kern="0" err="1"/>
              <a:t>Проектирање</a:t>
            </a:r>
            <a:r>
              <a:rPr lang="hr-HR" b="0" kern="0"/>
              <a:t> </a:t>
            </a:r>
            <a:r>
              <a:rPr lang="hr-HR" b="0" kern="0" err="1"/>
              <a:t>на</a:t>
            </a:r>
            <a:r>
              <a:rPr lang="hr-HR" b="0" kern="0"/>
              <a:t> </a:t>
            </a:r>
            <a:r>
              <a:rPr lang="hr-HR" b="0" kern="0" err="1"/>
              <a:t>оддимување</a:t>
            </a:r>
            <a:endParaRPr lang="hr-HR" b="0" err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57122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381000" y="647114"/>
            <a:ext cx="9715426" cy="669381"/>
          </a:xfrm>
          <a:prstGeom prst="rect">
            <a:avLst/>
          </a:prstGeom>
        </p:spPr>
        <p:txBody>
          <a:bodyPr anchor="t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9pPr>
          </a:lstStyle>
          <a:p>
            <a:r>
              <a:rPr lang="hr-HR" altLang="sr-Latn-RS" sz="3000" b="0" kern="0" dirty="0"/>
              <a:t>Одбирање тип и број на централи за оддимување </a:t>
            </a:r>
            <a:endParaRPr lang="hr-HR" altLang="sr-Latn-RS" sz="3000" b="0" dirty="0">
              <a:cs typeface="Arial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3933825"/>
            <a:ext cx="9307844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r-HR" sz="2100" b="0" kern="0" err="1">
                <a:latin typeface="+mn-lt"/>
              </a:rPr>
              <a:t>За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централите</a:t>
            </a:r>
            <a:r>
              <a:rPr lang="hr-HR" sz="2100" b="0" kern="0">
                <a:latin typeface="+mn-lt"/>
              </a:rPr>
              <a:t> </a:t>
            </a:r>
            <a:r>
              <a:rPr lang="hr-HR" sz="2100" b="0" kern="0" err="1">
                <a:latin typeface="+mn-lt"/>
              </a:rPr>
              <a:t>со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повеќе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излезни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групи</a:t>
            </a:r>
            <a:r>
              <a:rPr lang="hr-HR" sz="2100" b="0" kern="0">
                <a:latin typeface="+mn-lt"/>
              </a:rPr>
              <a:t> </a:t>
            </a:r>
            <a:r>
              <a:rPr lang="hr-HR" sz="2100" b="0" kern="0" err="1">
                <a:latin typeface="+mn-lt"/>
              </a:rPr>
              <a:t>треба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да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се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провери</a:t>
            </a:r>
            <a:r>
              <a:rPr lang="hr-HR" sz="2100" b="0" kern="0">
                <a:latin typeface="+mn-lt"/>
              </a:rPr>
              <a:t> </a:t>
            </a:r>
            <a:r>
              <a:rPr lang="hr-HR" sz="2100" b="0" kern="0" err="1">
                <a:latin typeface="+mn-lt"/>
              </a:rPr>
              <a:t>распределбата</a:t>
            </a:r>
            <a:r>
              <a:rPr lang="hr-HR" sz="2100" b="0" kern="0">
                <a:latin typeface="+mn-lt"/>
              </a:rPr>
              <a:t> </a:t>
            </a:r>
            <a:r>
              <a:rPr lang="hr-HR" sz="2100" b="0" kern="0" err="1">
                <a:latin typeface="+mn-lt"/>
              </a:rPr>
              <a:t>на</a:t>
            </a:r>
            <a:r>
              <a:rPr lang="hr-HR" sz="2100" b="0" kern="0">
                <a:latin typeface="+mn-lt"/>
              </a:rPr>
              <a:t> </a:t>
            </a:r>
            <a:r>
              <a:rPr lang="hr-HR" sz="2100" b="0" kern="0" err="1">
                <a:latin typeface="+mn-lt"/>
              </a:rPr>
              <a:t>вкупната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струја</a:t>
            </a:r>
            <a:r>
              <a:rPr lang="hr-HR" sz="2100" b="0" kern="0">
                <a:latin typeface="+mn-lt"/>
              </a:rPr>
              <a:t> </a:t>
            </a:r>
            <a:r>
              <a:rPr lang="hr-HR" sz="2100" b="0" kern="0" err="1">
                <a:latin typeface="+mn-lt"/>
              </a:rPr>
              <a:t>по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излезните</a:t>
            </a:r>
            <a:r>
              <a:rPr lang="hr-HR" sz="2100" b="0" kern="0">
                <a:latin typeface="+mn-lt"/>
              </a:rPr>
              <a:t> </a:t>
            </a:r>
            <a:r>
              <a:rPr lang="hr-HR" sz="2100" b="0" kern="0" err="1">
                <a:latin typeface="+mn-lt"/>
              </a:rPr>
              <a:t>групи</a:t>
            </a:r>
            <a:r>
              <a:rPr lang="hr-HR" sz="2100" b="0" kern="0">
                <a:latin typeface="+mn-lt"/>
              </a:rPr>
              <a:t> (</a:t>
            </a:r>
            <a:r>
              <a:rPr lang="hr-HR" sz="2100" b="0" kern="0" err="1">
                <a:latin typeface="+mn-lt"/>
              </a:rPr>
              <a:t>пропорционално</a:t>
            </a:r>
            <a:r>
              <a:rPr lang="hr-HR" sz="2100" b="0" kern="0">
                <a:latin typeface="+mn-lt"/>
              </a:rPr>
              <a:t>)</a:t>
            </a:r>
            <a:endParaRPr lang="hr-HR" sz="2100" b="0" i="0" u="none" strike="noStrike" cap="none" baseline="0" noProof="0">
              <a:solidFill>
                <a:schemeClr val="tx1"/>
              </a:solidFill>
              <a:latin typeface="+mn-lt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r-HR" sz="2100" b="0" kern="0" err="1">
                <a:latin typeface="+mn-lt"/>
              </a:rPr>
              <a:t>Да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се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води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сметка</a:t>
            </a:r>
            <a:r>
              <a:rPr lang="hr-HR" sz="2100" b="0" kern="0">
                <a:latin typeface="+mn-lt"/>
              </a:rPr>
              <a:t> </a:t>
            </a:r>
            <a:r>
              <a:rPr lang="hr-HR" sz="2100" b="0" kern="0" err="1">
                <a:latin typeface="+mn-lt"/>
              </a:rPr>
              <a:t>на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одалеченоста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на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централата</a:t>
            </a:r>
            <a:r>
              <a:rPr lang="hr-HR" sz="2100" b="0" kern="0">
                <a:latin typeface="+mn-lt"/>
              </a:rPr>
              <a:t> </a:t>
            </a:r>
            <a:r>
              <a:rPr lang="hr-HR" sz="2100" b="0" kern="0" err="1">
                <a:latin typeface="+mn-lt"/>
              </a:rPr>
              <a:t>до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последниот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мотор</a:t>
            </a:r>
            <a:r>
              <a:rPr lang="hr-HR" sz="2100" b="0" kern="0">
                <a:latin typeface="+mn-lt"/>
              </a:rPr>
              <a:t>- </a:t>
            </a:r>
            <a:r>
              <a:rPr lang="hr-HR" sz="2100" b="0" kern="0" err="1">
                <a:latin typeface="+mn-lt"/>
              </a:rPr>
              <a:t>пад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на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напон</a:t>
            </a:r>
            <a:r>
              <a:rPr lang="hr-HR" sz="2100" b="0" kern="0">
                <a:latin typeface="+mn-lt"/>
              </a:rPr>
              <a:t> </a:t>
            </a:r>
            <a:r>
              <a:rPr lang="hr-HR" sz="2100" b="0" kern="0" err="1">
                <a:latin typeface="+mn-lt"/>
              </a:rPr>
              <a:t>поради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должината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на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каблите</a:t>
            </a:r>
            <a:r>
              <a:rPr lang="hr-HR" sz="2100" b="0" kern="0">
                <a:latin typeface="+mn-lt"/>
              </a:rPr>
              <a:t> - </a:t>
            </a:r>
            <a:r>
              <a:rPr lang="hr-HR" sz="2100" b="0" kern="0" err="1">
                <a:latin typeface="+mn-lt"/>
              </a:rPr>
              <a:t>потребна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пресметка</a:t>
            </a:r>
            <a:r>
              <a:rPr lang="hr-HR" sz="2100" b="0" kern="0">
                <a:latin typeface="+mn-lt"/>
              </a:rPr>
              <a:t>  </a:t>
            </a:r>
            <a:endParaRPr lang="hr-HR" sz="2100" b="0" i="0" u="none" strike="noStrike" cap="none" noProof="0">
              <a:solidFill>
                <a:schemeClr val="tx1"/>
              </a:solidFill>
              <a:latin typeface="+mn-lt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r-HR" sz="2100" b="0" kern="0" err="1">
                <a:latin typeface="+mn-lt"/>
              </a:rPr>
              <a:t>За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моторите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со</a:t>
            </a:r>
            <a:r>
              <a:rPr lang="hr-HR" sz="2100" b="0" kern="0">
                <a:latin typeface="+mn-lt"/>
              </a:rPr>
              <a:t> </a:t>
            </a:r>
            <a:r>
              <a:rPr lang="hr-HR" sz="2100" b="0" kern="0" err="1">
                <a:latin typeface="+mn-lt"/>
              </a:rPr>
              <a:t>голема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потрошувачка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потребно</a:t>
            </a:r>
            <a:r>
              <a:rPr lang="hr-HR" sz="2100" b="0" kern="0">
                <a:latin typeface="+mn-lt"/>
              </a:rPr>
              <a:t> е </a:t>
            </a:r>
            <a:r>
              <a:rPr lang="hr-HR" sz="2100" b="0" kern="0" err="1">
                <a:latin typeface="+mn-lt"/>
              </a:rPr>
              <a:t>да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се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проектира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централата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што</a:t>
            </a:r>
            <a:r>
              <a:rPr lang="hr-HR" sz="2100" b="0" kern="0">
                <a:latin typeface="+mn-lt"/>
              </a:rPr>
              <a:t> е </a:t>
            </a:r>
            <a:r>
              <a:rPr lang="hr-HR" sz="2100" b="0" kern="0" err="1">
                <a:latin typeface="+mn-lt"/>
              </a:rPr>
              <a:t>можно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поблиску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до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моторот</a:t>
            </a:r>
            <a:r>
              <a:rPr lang="hr-HR" sz="2100" b="0" kern="0">
                <a:latin typeface="+mn-lt"/>
              </a:rPr>
              <a:t> </a:t>
            </a:r>
            <a:endParaRPr lang="hr-HR" sz="2100" b="0">
              <a:latin typeface="+mn-lt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736" y="1543050"/>
            <a:ext cx="5421007" cy="244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319434"/>
            <a:ext cx="4059717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r-HR" sz="2100" b="0" kern="0" err="1">
                <a:latin typeface="+mn-lt"/>
              </a:rPr>
              <a:t>Активирање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на</a:t>
            </a:r>
            <a:r>
              <a:rPr lang="hr-HR" sz="2100" b="0" kern="0">
                <a:latin typeface="+mn-lt"/>
              </a:rPr>
              <a:t> </a:t>
            </a:r>
            <a:r>
              <a:rPr lang="hr-HR" sz="2100" b="0" kern="0" err="1">
                <a:latin typeface="+mn-lt"/>
              </a:rPr>
              <a:t>моторите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за</a:t>
            </a:r>
            <a:r>
              <a:rPr lang="hr-HR" sz="2100" b="0" kern="0">
                <a:latin typeface="+mn-lt"/>
              </a:rPr>
              <a:t> </a:t>
            </a:r>
            <a:r>
              <a:rPr lang="hr-HR" sz="2100" b="0" kern="0" err="1">
                <a:latin typeface="+mn-lt"/>
              </a:rPr>
              <a:t>отворање</a:t>
            </a:r>
            <a:r>
              <a:rPr lang="hr-HR" sz="2100" b="0" kern="0">
                <a:latin typeface="+mn-lt"/>
              </a:rPr>
              <a:t> </a:t>
            </a:r>
            <a:r>
              <a:rPr lang="hr-HR" sz="2100" b="0" kern="0" err="1">
                <a:latin typeface="+mn-lt"/>
              </a:rPr>
              <a:t>по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пожарен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сектор</a:t>
            </a:r>
            <a:r>
              <a:rPr lang="hr-HR" sz="2100" b="0" kern="0">
                <a:latin typeface="+mn-lt"/>
              </a:rPr>
              <a:t> (ПП  </a:t>
            </a:r>
            <a:r>
              <a:rPr lang="hr-HR" sz="2100" b="0" kern="0" err="1">
                <a:latin typeface="+mn-lt"/>
              </a:rPr>
              <a:t>излезен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модул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се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акивира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по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сектори</a:t>
            </a:r>
            <a:r>
              <a:rPr lang="hr-HR" sz="2100" b="0" kern="0">
                <a:latin typeface="+mn-lt"/>
              </a:rPr>
              <a:t>)</a:t>
            </a:r>
            <a:endParaRPr lang="hr-HR" sz="2100" b="0" i="0" u="none" strike="noStrike" cap="none" baseline="0" noProof="0">
              <a:solidFill>
                <a:schemeClr val="tx1"/>
              </a:solidFill>
              <a:latin typeface="+mn-lt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r-HR" sz="2100" b="0" kern="0" err="1">
                <a:latin typeface="+mn-lt"/>
              </a:rPr>
              <a:t>Моторите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кои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истовремено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се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отвараат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можат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да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се</a:t>
            </a:r>
            <a:r>
              <a:rPr lang="hr-HR" sz="2100" b="0" kern="0">
                <a:latin typeface="+mn-lt"/>
              </a:rPr>
              <a:t> </a:t>
            </a:r>
            <a:r>
              <a:rPr lang="hr-HR" sz="2100" b="0" kern="0" err="1">
                <a:latin typeface="+mn-lt"/>
              </a:rPr>
              <a:t>поврзат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паралелно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на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ист</a:t>
            </a:r>
            <a:r>
              <a:rPr lang="hr-HR" sz="2100" b="0" kern="0">
                <a:latin typeface="+mn-lt"/>
              </a:rPr>
              <a:t> </a:t>
            </a:r>
            <a:r>
              <a:rPr lang="hr-HR" sz="2100" b="0" kern="0" err="1">
                <a:latin typeface="+mn-lt"/>
              </a:rPr>
              <a:t>излез</a:t>
            </a:r>
            <a:endParaRPr lang="hr-HR" sz="2200" b="0" i="0" u="none" strike="noStrike" cap="none" baseline="0" noProof="0" err="1">
              <a:solidFill>
                <a:schemeClr val="tx1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44504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1036638"/>
            <a:ext cx="9144000" cy="4857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de-DE" sz="1800" b="0"/>
          </a:p>
        </p:txBody>
      </p:sp>
      <p:sp>
        <p:nvSpPr>
          <p:cNvPr id="52227" name="Untertitel 2"/>
          <p:cNvSpPr txBox="1">
            <a:spLocks/>
          </p:cNvSpPr>
          <p:nvPr/>
        </p:nvSpPr>
        <p:spPr bwMode="auto">
          <a:xfrm>
            <a:off x="739775" y="103188"/>
            <a:ext cx="40481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None/>
            </a:pPr>
            <a:endParaRPr lang="sr-Latn-CS" altLang="sr-Latn-RS" sz="900" b="0">
              <a:solidFill>
                <a:srgbClr val="58585A"/>
              </a:solidFill>
              <a:latin typeface="Arial" charset="0"/>
            </a:endParaRPr>
          </a:p>
        </p:txBody>
      </p:sp>
      <p:pic>
        <p:nvPicPr>
          <p:cNvPr id="52229" name="Picture 7" descr="GEZE RWA saves lives - Emergency Power Supply Units for Smoke and Heat Extraction Syste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012" y="2132856"/>
            <a:ext cx="7038950" cy="419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4038" y="782010"/>
            <a:ext cx="8740080" cy="792163"/>
          </a:xfrm>
          <a:prstGeom prst="rect">
            <a:avLst/>
          </a:prstGeom>
        </p:spPr>
        <p:txBody>
          <a:bodyPr anchor="t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9pPr>
          </a:lstStyle>
          <a:p>
            <a:r>
              <a:rPr lang="hr-HR" altLang="sr-Latn-RS" sz="3200" kern="0" err="1"/>
              <a:t>Модуларен</a:t>
            </a:r>
            <a:r>
              <a:rPr lang="hr-HR" altLang="sr-Latn-RS" sz="3200" kern="0"/>
              <a:t> </a:t>
            </a:r>
            <a:r>
              <a:rPr lang="hr-HR" altLang="sr-Latn-RS" sz="3200" kern="0" err="1"/>
              <a:t>систем</a:t>
            </a:r>
            <a:r>
              <a:rPr lang="hr-HR" altLang="sr-Latn-RS" sz="3200" kern="0"/>
              <a:t> </a:t>
            </a:r>
            <a:r>
              <a:rPr lang="hr-HR" altLang="sr-Latn-RS" sz="3200" kern="0" err="1"/>
              <a:t>за</a:t>
            </a:r>
            <a:r>
              <a:rPr lang="hr-HR" altLang="sr-Latn-RS" sz="3200" kern="0"/>
              <a:t> </a:t>
            </a:r>
            <a:r>
              <a:rPr lang="hr-HR" altLang="sr-Latn-RS" sz="3200" kern="0" err="1"/>
              <a:t>оддимување</a:t>
            </a:r>
            <a:r>
              <a:rPr lang="hr-HR" altLang="sr-Latn-RS" sz="3200" kern="0"/>
              <a:t> </a:t>
            </a:r>
            <a:r>
              <a:rPr lang="hr-HR" altLang="sr-Latn-RS" sz="3200" kern="0" err="1"/>
              <a:t>за</a:t>
            </a:r>
            <a:r>
              <a:rPr lang="hr-HR" altLang="sr-Latn-RS" sz="3200" kern="0"/>
              <a:t> </a:t>
            </a:r>
            <a:r>
              <a:rPr lang="hr-HR" altLang="sr-Latn-RS" sz="3200" kern="0" err="1"/>
              <a:t>системи</a:t>
            </a:r>
            <a:r>
              <a:rPr lang="hr-HR" altLang="sr-Latn-RS" sz="3200" kern="0"/>
              <a:t> </a:t>
            </a:r>
            <a:r>
              <a:rPr lang="hr-HR" altLang="sr-Latn-RS" sz="3200" kern="0" err="1"/>
              <a:t>со</a:t>
            </a:r>
            <a:r>
              <a:rPr lang="hr-HR" altLang="sr-Latn-RS" sz="3200" kern="0"/>
              <a:t> </a:t>
            </a:r>
            <a:r>
              <a:rPr lang="hr-HR" altLang="sr-Latn-RS" sz="3200" kern="0" err="1"/>
              <a:t>различна</a:t>
            </a:r>
            <a:r>
              <a:rPr lang="hr-HR" altLang="sr-Latn-RS" sz="3200" kern="0"/>
              <a:t> </a:t>
            </a:r>
            <a:r>
              <a:rPr lang="hr-HR" altLang="sr-Latn-RS" sz="3200" kern="0" err="1"/>
              <a:t>големина</a:t>
            </a:r>
            <a:r>
              <a:rPr lang="hr-HR" altLang="sr-Latn-RS" sz="3200" kern="0"/>
              <a:t> </a:t>
            </a:r>
            <a:endParaRPr lang="hr-HR" altLang="sr-Latn-RS" sz="3200"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6" y="5589240"/>
            <a:ext cx="2304256" cy="62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5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>
            <a:extLst>
              <a:ext uri="{FF2B5EF4-FFF2-40B4-BE49-F238E27FC236}">
                <a16:creationId xmlns:a16="http://schemas.microsoft.com/office/drawing/2014/main" id="{B50FE34C-5954-4AC3-9FF4-2F52CB9AFEC9}"/>
              </a:ext>
            </a:extLst>
          </p:cNvPr>
          <p:cNvGrpSpPr>
            <a:grpSpLocks/>
          </p:cNvGrpSpPr>
          <p:nvPr/>
        </p:nvGrpSpPr>
        <p:grpSpPr bwMode="auto">
          <a:xfrm>
            <a:off x="237113" y="4072259"/>
            <a:ext cx="3391505" cy="2376813"/>
            <a:chOff x="150384" y="4077072"/>
            <a:chExt cx="3391587" cy="2376264"/>
          </a:xfrm>
        </p:grpSpPr>
        <p:sp>
          <p:nvSpPr>
            <p:cNvPr id="3" name="Left-Right Arrow 96">
              <a:extLst>
                <a:ext uri="{FF2B5EF4-FFF2-40B4-BE49-F238E27FC236}">
                  <a16:creationId xmlns:a16="http://schemas.microsoft.com/office/drawing/2014/main" id="{BA7A5DE9-B47B-410E-8F41-5CEBEDCE0B6D}"/>
                </a:ext>
              </a:extLst>
            </p:cNvPr>
            <p:cNvSpPr/>
            <p:nvPr/>
          </p:nvSpPr>
          <p:spPr>
            <a:xfrm rot="8739827">
              <a:off x="2378003" y="4372279"/>
              <a:ext cx="1131915" cy="385674"/>
            </a:xfrm>
            <a:prstGeom prst="leftRight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hr-HR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grpSp>
          <p:nvGrpSpPr>
            <p:cNvPr id="4" name="Group 27">
              <a:extLst>
                <a:ext uri="{FF2B5EF4-FFF2-40B4-BE49-F238E27FC236}">
                  <a16:creationId xmlns:a16="http://schemas.microsoft.com/office/drawing/2014/main" id="{9A2CC181-C1B2-40FF-9A1B-538754C15E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384" y="4077072"/>
              <a:ext cx="3391587" cy="2376264"/>
              <a:chOff x="150384" y="4077072"/>
              <a:chExt cx="3391587" cy="2376264"/>
            </a:xfrm>
          </p:grpSpPr>
          <p:sp>
            <p:nvSpPr>
              <p:cNvPr id="5" name="Oval 6">
                <a:extLst>
                  <a:ext uri="{FF2B5EF4-FFF2-40B4-BE49-F238E27FC236}">
                    <a16:creationId xmlns:a16="http://schemas.microsoft.com/office/drawing/2014/main" id="{6C062DB0-0C9B-4199-BE29-F562B5EA69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827" y="4077072"/>
                <a:ext cx="2520280" cy="2376264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accent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hr-HR" altLang="sr-Latn-RS" sz="2400" b="1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15D202-752E-4487-A13B-C4C56A8BEFCB}"/>
                  </a:ext>
                </a:extLst>
              </p:cNvPr>
              <p:cNvSpPr txBox="1"/>
              <p:nvPr/>
            </p:nvSpPr>
            <p:spPr>
              <a:xfrm>
                <a:off x="150384" y="5964174"/>
                <a:ext cx="3391587" cy="46155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az-Cyrl-AZ" dirty="0">
                    <a:solidFill>
                      <a:srgbClr val="0091C4"/>
                    </a:solidFill>
                    <a:latin typeface="+mn-lt"/>
                  </a:rPr>
                  <a:t>Евакуациски разглас</a:t>
                </a:r>
              </a:p>
            </p:txBody>
          </p:sp>
          <p:pic>
            <p:nvPicPr>
              <p:cNvPr id="7" name="Picture 7" descr="Z:\All_Users_Public\Katrins Technical Support\Photos\Produktphotos\jpg's\sx2000_image.jpg">
                <a:extLst>
                  <a:ext uri="{FF2B5EF4-FFF2-40B4-BE49-F238E27FC236}">
                    <a16:creationId xmlns:a16="http://schemas.microsoft.com/office/drawing/2014/main" id="{93BD22D1-86FC-4483-A92B-225C870F90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507" y="4561567"/>
                <a:ext cx="1831526" cy="1414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8" name="Group 28">
            <a:extLst>
              <a:ext uri="{FF2B5EF4-FFF2-40B4-BE49-F238E27FC236}">
                <a16:creationId xmlns:a16="http://schemas.microsoft.com/office/drawing/2014/main" id="{5EBBD5CF-4189-4011-BD6D-7FBDCC572CC4}"/>
              </a:ext>
            </a:extLst>
          </p:cNvPr>
          <p:cNvGrpSpPr>
            <a:grpSpLocks/>
          </p:cNvGrpSpPr>
          <p:nvPr/>
        </p:nvGrpSpPr>
        <p:grpSpPr bwMode="auto">
          <a:xfrm>
            <a:off x="3218741" y="2359347"/>
            <a:ext cx="2808287" cy="2664673"/>
            <a:chOff x="3132823" y="2364294"/>
            <a:chExt cx="2808312" cy="2664296"/>
          </a:xfrm>
        </p:grpSpPr>
        <p:sp>
          <p:nvSpPr>
            <p:cNvPr id="9" name="Oval 1">
              <a:extLst>
                <a:ext uri="{FF2B5EF4-FFF2-40B4-BE49-F238E27FC236}">
                  <a16:creationId xmlns:a16="http://schemas.microsoft.com/office/drawing/2014/main" id="{0D0BDF33-02A3-4CB9-B68C-CD5872D77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823" y="2364294"/>
              <a:ext cx="2808312" cy="2664296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hr-HR" altLang="sr-Latn-RS" sz="24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94BD7F-E798-4FDF-A9DE-C8B9CCC8040B}"/>
                </a:ext>
              </a:extLst>
            </p:cNvPr>
            <p:cNvSpPr txBox="1"/>
            <p:nvPr/>
          </p:nvSpPr>
          <p:spPr>
            <a:xfrm>
              <a:off x="3183427" y="4534099"/>
              <a:ext cx="2686465" cy="461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az-Cyrl-AZ" dirty="0">
                  <a:solidFill>
                    <a:srgbClr val="0091C4"/>
                  </a:solidFill>
                  <a:latin typeface="+mn-lt"/>
                </a:rPr>
                <a:t>Дојава на пожар</a:t>
              </a:r>
            </a:p>
          </p:txBody>
        </p:sp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8C77ACF8-A943-40E6-B960-308CD77D8B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6" t="6328" r="23280" b="12775"/>
            <a:stretch>
              <a:fillRect/>
            </a:stretch>
          </p:blipFill>
          <p:spPr bwMode="auto">
            <a:xfrm>
              <a:off x="3229814" y="3464518"/>
              <a:ext cx="655462" cy="640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0E423BEF-ABC1-465D-830A-5869D1B8C1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7545" y="3414995"/>
              <a:ext cx="925035" cy="562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1">
              <a:extLst>
                <a:ext uri="{FF2B5EF4-FFF2-40B4-BE49-F238E27FC236}">
                  <a16:creationId xmlns:a16="http://schemas.microsoft.com/office/drawing/2014/main" id="{330FEB3E-2EA1-4A99-87E7-9866F3FA44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8618" y="2781282"/>
              <a:ext cx="1092857" cy="152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E6CA11A5-284C-4C18-B387-C9BD34904E8E}"/>
              </a:ext>
            </a:extLst>
          </p:cNvPr>
          <p:cNvSpPr txBox="1">
            <a:spLocks/>
          </p:cNvSpPr>
          <p:nvPr/>
        </p:nvSpPr>
        <p:spPr>
          <a:xfrm>
            <a:off x="304800" y="675249"/>
            <a:ext cx="8839200" cy="74832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9pPr>
          </a:lstStyle>
          <a:p>
            <a:r>
              <a:rPr lang="az-Cyrl-AZ" b="0" kern="0" dirty="0"/>
              <a:t>Евакуациски разглас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2EFF69-6B3B-4203-879F-2CD84946263D}"/>
              </a:ext>
            </a:extLst>
          </p:cNvPr>
          <p:cNvSpPr txBox="1">
            <a:spLocks/>
          </p:cNvSpPr>
          <p:nvPr/>
        </p:nvSpPr>
        <p:spPr>
          <a:xfrm>
            <a:off x="149225" y="1363663"/>
            <a:ext cx="8839200" cy="5715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ru-RU" b="0" kern="0" dirty="0"/>
              <a:t>наместо звучна сигнализација кај системите за заштита од пожар</a:t>
            </a:r>
            <a:endParaRPr lang="hr-HR" b="0" kern="0" dirty="0"/>
          </a:p>
        </p:txBody>
      </p:sp>
    </p:spTree>
    <p:extLst>
      <p:ext uri="{BB962C8B-B14F-4D97-AF65-F5344CB8AC3E}">
        <p14:creationId xmlns:p14="http://schemas.microsoft.com/office/powerpoint/2010/main" val="1959270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590550"/>
            <a:ext cx="8839200" cy="1006624"/>
          </a:xfrm>
        </p:spPr>
        <p:txBody>
          <a:bodyPr/>
          <a:lstStyle/>
          <a:p>
            <a:r>
              <a:rPr lang="hr-HR" err="1"/>
              <a:t>Зошто</a:t>
            </a:r>
            <a:r>
              <a:rPr lang="hr-HR"/>
              <a:t> </a:t>
            </a:r>
            <a:r>
              <a:rPr lang="hr-HR" err="1"/>
              <a:t>евакуациски</a:t>
            </a:r>
            <a:r>
              <a:rPr lang="hr-HR"/>
              <a:t> </a:t>
            </a:r>
            <a:r>
              <a:rPr lang="hr-HR" err="1"/>
              <a:t>разглас</a:t>
            </a:r>
            <a:endParaRPr lang="hr-HR" err="1"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597174"/>
            <a:ext cx="8839200" cy="4488160"/>
          </a:xfrm>
        </p:spPr>
        <p:txBody>
          <a:bodyPr/>
          <a:lstStyle/>
          <a:p>
            <a:r>
              <a:rPr lang="hr-HR" sz="2200" dirty="0"/>
              <a:t>Звучна сигнализација е клучна за правовремена евакуација </a:t>
            </a:r>
          </a:p>
          <a:p>
            <a:r>
              <a:rPr lang="hr-HR" sz="2200" dirty="0"/>
              <a:t>Проблем на големите објекти за јавна употреба- неснаоѓање во просторот и непознавањ на евакуациските насоки, различна возраст на посетителите </a:t>
            </a:r>
          </a:p>
          <a:p>
            <a:r>
              <a:rPr lang="hr-HR" sz="2200" dirty="0"/>
              <a:t>Звучната сирена може да предизвика паника </a:t>
            </a:r>
            <a:endParaRPr lang="hr-HR" sz="2200" dirty="0">
              <a:cs typeface="Arial"/>
            </a:endParaRPr>
          </a:p>
          <a:p>
            <a:r>
              <a:rPr lang="hr-HR" sz="2200" dirty="0"/>
              <a:t>За јавни установи – училишта, болници,трговски центри … препорака е да се користат гласовни пораки кои воедно ги упатуваат лугјето на безбеден излез од објектот </a:t>
            </a:r>
          </a:p>
          <a:p>
            <a:r>
              <a:rPr lang="mk-MK" sz="2200" dirty="0"/>
              <a:t>Истражувањата покажуваат дека:</a:t>
            </a:r>
            <a:endParaRPr lang="hr-HR" sz="2200" dirty="0"/>
          </a:p>
          <a:p>
            <a:pPr lvl="1"/>
            <a:r>
              <a:rPr lang="hr-HR" sz="2200" dirty="0"/>
              <a:t>13% </a:t>
            </a:r>
            <a:r>
              <a:rPr lang="mk-MK" sz="2200" dirty="0"/>
              <a:t>од луѓето реагираат на време на сирените</a:t>
            </a:r>
          </a:p>
          <a:p>
            <a:pPr lvl="1"/>
            <a:r>
              <a:rPr lang="hr-HR" sz="2200" dirty="0"/>
              <a:t>45% </a:t>
            </a:r>
            <a:r>
              <a:rPr lang="mk-MK" sz="2200" dirty="0"/>
              <a:t>од луѓето реагираат на текстуални информации</a:t>
            </a:r>
            <a:endParaRPr lang="hr-HR" sz="2200" dirty="0"/>
          </a:p>
          <a:p>
            <a:pPr lvl="1"/>
            <a:r>
              <a:rPr lang="hr-HR" sz="2200" dirty="0"/>
              <a:t>75% </a:t>
            </a:r>
            <a:r>
              <a:rPr lang="mk-MK" sz="2200" dirty="0"/>
              <a:t>од луѓето реагираат на време на гласовни информации</a:t>
            </a:r>
            <a:endParaRPr lang="hr-HR" sz="2200" dirty="0"/>
          </a:p>
          <a:p>
            <a:endParaRPr lang="hr-HR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05421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" y="514350"/>
            <a:ext cx="8839200" cy="718592"/>
          </a:xfrm>
        </p:spPr>
        <p:txBody>
          <a:bodyPr/>
          <a:lstStyle/>
          <a:p>
            <a:r>
              <a:rPr lang="hr-HR" err="1"/>
              <a:t>Законска</a:t>
            </a:r>
            <a:r>
              <a:rPr lang="hr-HR"/>
              <a:t> </a:t>
            </a:r>
            <a:r>
              <a:rPr lang="hr-HR" err="1"/>
              <a:t>регулатива</a:t>
            </a:r>
            <a:r>
              <a:rPr lang="hr-HR"/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" y="1129454"/>
            <a:ext cx="9062389" cy="5496430"/>
          </a:xfrm>
        </p:spPr>
        <p:txBody>
          <a:bodyPr/>
          <a:lstStyle/>
          <a:p>
            <a:r>
              <a:rPr lang="hr-HR" sz="2200" dirty="0"/>
              <a:t>Во Хрватска не е законски дефинирана потребата за ЕВАК систем за одредени објекти </a:t>
            </a:r>
            <a:endParaRPr lang="hr-HR" sz="2200" dirty="0">
              <a:cs typeface="Arial"/>
            </a:endParaRPr>
          </a:p>
          <a:p>
            <a:r>
              <a:rPr lang="hr-HR" sz="2200" dirty="0"/>
              <a:t>Проектантот и изработувачот на елаборатот го одредуваат начинот на звучна сигнализација </a:t>
            </a:r>
            <a:endParaRPr lang="hr-HR" sz="2200" dirty="0">
              <a:cs typeface="Arial"/>
            </a:endParaRPr>
          </a:p>
          <a:p>
            <a:r>
              <a:rPr lang="hr-HR" sz="2200" dirty="0"/>
              <a:t>Во Германија ЕВАК системите се законска обврска за јавните објекти </a:t>
            </a:r>
            <a:endParaRPr lang="hr-HR" sz="2200" dirty="0">
              <a:cs typeface="Arial"/>
            </a:endParaRPr>
          </a:p>
          <a:p>
            <a:r>
              <a:rPr lang="hr-HR" sz="2200" dirty="0"/>
              <a:t>Дали да се комбинира обичниот и ЕВАК разглас? </a:t>
            </a:r>
            <a:endParaRPr lang="hr-HR" sz="2200" dirty="0">
              <a:cs typeface="Arial"/>
            </a:endParaRPr>
          </a:p>
          <a:p>
            <a:pPr lvl="1"/>
            <a:r>
              <a:rPr lang="hr-HR" sz="2200" dirty="0"/>
              <a:t>Комбинираниот систем мора да ги задоволува сите услови како ЕВАК – прашање на економичност е користење на звучници со поголем квалитет за музика  во ЕВАК системите бидејќи мораат да бидат со EN54-24, цело каблирање мора да има огноотпорност 30 (или повеќе) минути</a:t>
            </a:r>
            <a:endParaRPr lang="hr-HR" sz="2200" dirty="0">
              <a:cs typeface="Arial"/>
            </a:endParaRPr>
          </a:p>
          <a:p>
            <a:pPr lvl="1"/>
            <a:r>
              <a:rPr lang="hr-HR" sz="2200" dirty="0"/>
              <a:t>Прашање ЕВАК за приглуви и глуви, светлосна сигнализација + „hearing loops” </a:t>
            </a:r>
            <a:endParaRPr lang="hr-HR" sz="22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76939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err="1"/>
              <a:t>Разлика</a:t>
            </a:r>
            <a:r>
              <a:rPr lang="hr-HR"/>
              <a:t> </a:t>
            </a:r>
            <a:r>
              <a:rPr lang="hr-HR" err="1"/>
              <a:t>помеѓу</a:t>
            </a:r>
            <a:r>
              <a:rPr lang="hr-HR"/>
              <a:t> </a:t>
            </a:r>
            <a:r>
              <a:rPr lang="hr-HR" err="1"/>
              <a:t>амбиенталниот</a:t>
            </a:r>
            <a:r>
              <a:rPr lang="hr-HR"/>
              <a:t> и </a:t>
            </a:r>
            <a:r>
              <a:rPr lang="hr-HR" err="1"/>
              <a:t>евакуацискиот</a:t>
            </a:r>
            <a:r>
              <a:rPr lang="hr-HR"/>
              <a:t> </a:t>
            </a:r>
            <a:r>
              <a:rPr lang="hr-HR" err="1"/>
              <a:t>разглас</a:t>
            </a:r>
            <a:r>
              <a:rPr lang="hr-HR"/>
              <a:t> </a:t>
            </a:r>
            <a:endParaRPr lang="hr-HR"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err="1"/>
              <a:t>Евакуацискиот</a:t>
            </a:r>
            <a:r>
              <a:rPr lang="hr-HR"/>
              <a:t> </a:t>
            </a:r>
            <a:r>
              <a:rPr lang="hr-HR" err="1"/>
              <a:t>разглас</a:t>
            </a:r>
            <a:r>
              <a:rPr lang="hr-HR"/>
              <a:t> е </a:t>
            </a:r>
            <a:r>
              <a:rPr lang="hr-HR" err="1"/>
              <a:t>извршен</a:t>
            </a:r>
            <a:r>
              <a:rPr lang="hr-HR"/>
              <a:t> </a:t>
            </a:r>
            <a:r>
              <a:rPr lang="hr-HR" err="1"/>
              <a:t>елемент</a:t>
            </a:r>
            <a:r>
              <a:rPr lang="hr-HR"/>
              <a:t> </a:t>
            </a:r>
            <a:r>
              <a:rPr lang="hr-HR" err="1"/>
              <a:t>на</a:t>
            </a:r>
            <a:r>
              <a:rPr lang="hr-HR"/>
              <a:t> </a:t>
            </a:r>
            <a:r>
              <a:rPr lang="hr-HR" err="1"/>
              <a:t>системот</a:t>
            </a:r>
            <a:r>
              <a:rPr lang="hr-HR"/>
              <a:t> </a:t>
            </a:r>
            <a:r>
              <a:rPr lang="hr-HR" err="1"/>
              <a:t>за</a:t>
            </a:r>
            <a:r>
              <a:rPr lang="hr-HR"/>
              <a:t> </a:t>
            </a:r>
            <a:r>
              <a:rPr lang="hr-HR" err="1"/>
              <a:t>дојава</a:t>
            </a:r>
            <a:r>
              <a:rPr lang="hr-HR"/>
              <a:t> </a:t>
            </a:r>
            <a:r>
              <a:rPr lang="hr-HR" err="1"/>
              <a:t>на</a:t>
            </a:r>
            <a:r>
              <a:rPr lang="hr-HR"/>
              <a:t> </a:t>
            </a:r>
            <a:r>
              <a:rPr lang="hr-HR" err="1"/>
              <a:t>пожар</a:t>
            </a:r>
            <a:r>
              <a:rPr lang="hr-HR"/>
              <a:t> и </a:t>
            </a:r>
            <a:r>
              <a:rPr lang="hr-HR" err="1"/>
              <a:t>како</a:t>
            </a:r>
            <a:r>
              <a:rPr lang="hr-HR"/>
              <a:t> </a:t>
            </a:r>
            <a:r>
              <a:rPr lang="hr-HR" err="1"/>
              <a:t>сирените</a:t>
            </a:r>
            <a:r>
              <a:rPr lang="hr-HR"/>
              <a:t> </a:t>
            </a:r>
            <a:r>
              <a:rPr lang="hr-HR" err="1"/>
              <a:t>потребно</a:t>
            </a:r>
            <a:r>
              <a:rPr lang="hr-HR"/>
              <a:t> е </a:t>
            </a:r>
            <a:r>
              <a:rPr lang="hr-HR" err="1"/>
              <a:t>да</a:t>
            </a:r>
            <a:r>
              <a:rPr lang="hr-HR"/>
              <a:t> </a:t>
            </a:r>
            <a:r>
              <a:rPr lang="hr-HR" err="1"/>
              <a:t>ги</a:t>
            </a:r>
            <a:r>
              <a:rPr lang="hr-HR"/>
              <a:t> </a:t>
            </a:r>
            <a:r>
              <a:rPr lang="hr-HR" err="1"/>
              <a:t>задоволи</a:t>
            </a:r>
            <a:r>
              <a:rPr lang="hr-HR"/>
              <a:t> </a:t>
            </a:r>
            <a:r>
              <a:rPr lang="hr-HR" err="1"/>
              <a:t>сите</a:t>
            </a:r>
            <a:r>
              <a:rPr lang="hr-HR"/>
              <a:t> </a:t>
            </a:r>
            <a:r>
              <a:rPr lang="hr-HR" err="1"/>
              <a:t>норми</a:t>
            </a:r>
            <a:r>
              <a:rPr lang="hr-HR"/>
              <a:t> </a:t>
            </a:r>
            <a:r>
              <a:rPr lang="hr-HR" err="1"/>
              <a:t>за</a:t>
            </a:r>
            <a:r>
              <a:rPr lang="hr-HR"/>
              <a:t> ПП </a:t>
            </a:r>
            <a:r>
              <a:rPr lang="hr-HR" err="1"/>
              <a:t>заштита</a:t>
            </a:r>
            <a:r>
              <a:rPr lang="hr-HR"/>
              <a:t> (EN54)</a:t>
            </a:r>
          </a:p>
          <a:p>
            <a:r>
              <a:rPr lang="hr-HR" err="1"/>
              <a:t>Поинаква</a:t>
            </a:r>
            <a:r>
              <a:rPr lang="hr-HR"/>
              <a:t> </a:t>
            </a:r>
            <a:r>
              <a:rPr lang="hr-HR" err="1"/>
              <a:t>изведба</a:t>
            </a:r>
            <a:r>
              <a:rPr lang="hr-HR"/>
              <a:t> </a:t>
            </a:r>
            <a:r>
              <a:rPr lang="hr-HR" err="1"/>
              <a:t>на</a:t>
            </a:r>
            <a:r>
              <a:rPr lang="hr-HR"/>
              <a:t> </a:t>
            </a:r>
            <a:r>
              <a:rPr lang="hr-HR" err="1"/>
              <a:t>елементите</a:t>
            </a:r>
            <a:r>
              <a:rPr lang="hr-HR"/>
              <a:t> и </a:t>
            </a:r>
            <a:r>
              <a:rPr lang="hr-HR" err="1"/>
              <a:t>ожичувањето</a:t>
            </a:r>
            <a:r>
              <a:rPr lang="hr-HR"/>
              <a:t> </a:t>
            </a:r>
            <a:r>
              <a:rPr lang="hr-HR" err="1"/>
              <a:t>во</a:t>
            </a:r>
            <a:r>
              <a:rPr lang="hr-HR"/>
              <a:t> </a:t>
            </a:r>
            <a:r>
              <a:rPr lang="hr-HR" err="1"/>
              <a:t>однос</a:t>
            </a:r>
            <a:r>
              <a:rPr lang="hr-HR"/>
              <a:t> </a:t>
            </a:r>
            <a:r>
              <a:rPr lang="hr-HR" err="1"/>
              <a:t>на</a:t>
            </a:r>
            <a:r>
              <a:rPr lang="hr-HR"/>
              <a:t> </a:t>
            </a:r>
            <a:r>
              <a:rPr lang="hr-HR" err="1"/>
              <a:t>абмиенталниот</a:t>
            </a:r>
            <a:r>
              <a:rPr lang="hr-HR"/>
              <a:t> </a:t>
            </a:r>
            <a:r>
              <a:rPr lang="hr-HR" err="1"/>
              <a:t>разглас</a:t>
            </a:r>
            <a:r>
              <a:rPr lang="hr-HR"/>
              <a:t> </a:t>
            </a:r>
          </a:p>
          <a:p>
            <a:r>
              <a:rPr lang="hr-HR"/>
              <a:t>EN54-4 </a:t>
            </a:r>
            <a:r>
              <a:rPr lang="hr-HR" err="1"/>
              <a:t>за</a:t>
            </a:r>
            <a:r>
              <a:rPr lang="hr-HR"/>
              <a:t> </a:t>
            </a:r>
            <a:r>
              <a:rPr lang="hr-HR" err="1"/>
              <a:t>напојувањето</a:t>
            </a:r>
            <a:r>
              <a:rPr lang="hr-HR"/>
              <a:t> и </a:t>
            </a:r>
            <a:r>
              <a:rPr lang="hr-HR" err="1"/>
              <a:t>тестирањето</a:t>
            </a:r>
            <a:endParaRPr lang="hr-HR" err="1">
              <a:cs typeface="Arial"/>
            </a:endParaRPr>
          </a:p>
          <a:p>
            <a:r>
              <a:rPr lang="hr-HR"/>
              <a:t>EN54-16 </a:t>
            </a:r>
            <a:r>
              <a:rPr lang="hr-HR" err="1"/>
              <a:t>за</a:t>
            </a:r>
            <a:r>
              <a:rPr lang="hr-HR"/>
              <a:t> </a:t>
            </a:r>
            <a:r>
              <a:rPr lang="hr-HR" err="1"/>
              <a:t>гласовни</a:t>
            </a:r>
            <a:r>
              <a:rPr lang="hr-HR"/>
              <a:t> </a:t>
            </a:r>
            <a:r>
              <a:rPr lang="hr-HR" err="1"/>
              <a:t>аларми</a:t>
            </a:r>
            <a:r>
              <a:rPr lang="hr-HR"/>
              <a:t> и </a:t>
            </a:r>
            <a:r>
              <a:rPr lang="hr-HR" err="1"/>
              <a:t>сигнализацијата</a:t>
            </a:r>
            <a:r>
              <a:rPr lang="hr-HR"/>
              <a:t> </a:t>
            </a:r>
            <a:endParaRPr lang="hr-HR">
              <a:cs typeface="Arial"/>
            </a:endParaRPr>
          </a:p>
          <a:p>
            <a:r>
              <a:rPr lang="hr-HR"/>
              <a:t>EN54-24 </a:t>
            </a:r>
            <a:r>
              <a:rPr lang="hr-HR" err="1"/>
              <a:t>за</a:t>
            </a:r>
            <a:r>
              <a:rPr lang="hr-HR"/>
              <a:t> звучниците </a:t>
            </a:r>
          </a:p>
        </p:txBody>
      </p:sp>
    </p:spTree>
    <p:extLst>
      <p:ext uri="{BB962C8B-B14F-4D97-AF65-F5344CB8AC3E}">
        <p14:creationId xmlns:p14="http://schemas.microsoft.com/office/powerpoint/2010/main" val="25447592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552450"/>
            <a:ext cx="8839200" cy="1295400"/>
          </a:xfrm>
        </p:spPr>
        <p:txBody>
          <a:bodyPr/>
          <a:lstStyle/>
          <a:p>
            <a:r>
              <a:rPr lang="hr-HR"/>
              <a:t>EN60849 – </a:t>
            </a:r>
            <a:r>
              <a:rPr lang="hr-HR" err="1"/>
              <a:t>норма</a:t>
            </a:r>
            <a:r>
              <a:rPr lang="hr-HR"/>
              <a:t> </a:t>
            </a:r>
            <a:r>
              <a:rPr lang="hr-HR" err="1"/>
              <a:t>за</a:t>
            </a:r>
            <a:r>
              <a:rPr lang="hr-HR"/>
              <a:t> </a:t>
            </a:r>
            <a:r>
              <a:rPr lang="hr-HR" err="1"/>
              <a:t>евакуациски</a:t>
            </a:r>
            <a:r>
              <a:rPr lang="hr-HR"/>
              <a:t> </a:t>
            </a:r>
            <a:r>
              <a:rPr lang="hr-HR" err="1"/>
              <a:t>разглас</a:t>
            </a:r>
            <a:r>
              <a:rPr lang="hr-HR"/>
              <a:t> </a:t>
            </a:r>
            <a:endParaRPr lang="hr-HR"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" y="1885950"/>
            <a:ext cx="8839200" cy="4343400"/>
          </a:xfrm>
        </p:spPr>
        <p:txBody>
          <a:bodyPr/>
          <a:lstStyle/>
          <a:p>
            <a:r>
              <a:rPr lang="hr-HR" err="1"/>
              <a:t>Европска</a:t>
            </a:r>
            <a:r>
              <a:rPr lang="hr-HR"/>
              <a:t> </a:t>
            </a:r>
            <a:r>
              <a:rPr lang="hr-HR" err="1"/>
              <a:t>норма</a:t>
            </a:r>
            <a:r>
              <a:rPr lang="hr-HR"/>
              <a:t> </a:t>
            </a:r>
            <a:r>
              <a:rPr lang="hr-HR" err="1"/>
              <a:t>за</a:t>
            </a:r>
            <a:r>
              <a:rPr lang="hr-HR"/>
              <a:t> </a:t>
            </a:r>
            <a:r>
              <a:rPr lang="hr-HR" err="1"/>
              <a:t>евакуациски</a:t>
            </a:r>
            <a:r>
              <a:rPr lang="hr-HR"/>
              <a:t> </a:t>
            </a:r>
            <a:r>
              <a:rPr lang="hr-HR" err="1"/>
              <a:t>разглас</a:t>
            </a:r>
            <a:r>
              <a:rPr lang="hr-HR"/>
              <a:t> </a:t>
            </a:r>
          </a:p>
          <a:p>
            <a:r>
              <a:rPr lang="hr-HR" err="1"/>
              <a:t>Ги</a:t>
            </a:r>
            <a:r>
              <a:rPr lang="hr-HR"/>
              <a:t> </a:t>
            </a:r>
            <a:r>
              <a:rPr lang="hr-HR" err="1"/>
              <a:t>дефинира</a:t>
            </a:r>
            <a:r>
              <a:rPr lang="hr-HR"/>
              <a:t> </a:t>
            </a:r>
            <a:r>
              <a:rPr lang="hr-HR" err="1"/>
              <a:t>минималните</a:t>
            </a:r>
            <a:r>
              <a:rPr lang="hr-HR"/>
              <a:t> </a:t>
            </a:r>
            <a:r>
              <a:rPr lang="hr-HR" err="1"/>
              <a:t>услови</a:t>
            </a:r>
            <a:r>
              <a:rPr lang="hr-HR"/>
              <a:t> </a:t>
            </a:r>
            <a:r>
              <a:rPr lang="hr-HR" err="1"/>
              <a:t>за</a:t>
            </a:r>
            <a:r>
              <a:rPr lang="hr-HR"/>
              <a:t> </a:t>
            </a:r>
            <a:r>
              <a:rPr lang="hr-HR" err="1"/>
              <a:t>опремата</a:t>
            </a:r>
            <a:r>
              <a:rPr lang="hr-HR"/>
              <a:t> </a:t>
            </a:r>
            <a:r>
              <a:rPr lang="hr-HR" err="1"/>
              <a:t>за</a:t>
            </a:r>
            <a:r>
              <a:rPr lang="hr-HR"/>
              <a:t> </a:t>
            </a:r>
            <a:r>
              <a:rPr lang="hr-HR" err="1"/>
              <a:t>евакуациски</a:t>
            </a:r>
            <a:r>
              <a:rPr lang="hr-HR"/>
              <a:t> </a:t>
            </a:r>
            <a:r>
              <a:rPr lang="hr-HR" err="1"/>
              <a:t>разглас</a:t>
            </a:r>
            <a:r>
              <a:rPr lang="hr-HR"/>
              <a:t> </a:t>
            </a:r>
            <a:r>
              <a:rPr lang="hr-HR" err="1"/>
              <a:t>кои</a:t>
            </a:r>
            <a:r>
              <a:rPr lang="hr-HR"/>
              <a:t> </a:t>
            </a:r>
            <a:r>
              <a:rPr lang="hr-HR" err="1"/>
              <a:t>мора</a:t>
            </a:r>
            <a:r>
              <a:rPr lang="hr-HR"/>
              <a:t> </a:t>
            </a:r>
            <a:r>
              <a:rPr lang="hr-HR" err="1"/>
              <a:t>да</a:t>
            </a:r>
            <a:r>
              <a:rPr lang="hr-HR"/>
              <a:t> </a:t>
            </a:r>
            <a:r>
              <a:rPr lang="hr-HR" err="1"/>
              <a:t>ги</a:t>
            </a:r>
            <a:r>
              <a:rPr lang="hr-HR"/>
              <a:t> </a:t>
            </a:r>
            <a:r>
              <a:rPr lang="hr-HR" err="1"/>
              <a:t>задоволува</a:t>
            </a:r>
            <a:r>
              <a:rPr lang="hr-HR"/>
              <a:t> </a:t>
            </a:r>
            <a:endParaRPr lang="hr-HR">
              <a:cs typeface="Arial"/>
            </a:endParaRPr>
          </a:p>
          <a:p>
            <a:r>
              <a:rPr lang="hr-HR" err="1"/>
              <a:t>Резервно</a:t>
            </a:r>
            <a:r>
              <a:rPr lang="hr-HR"/>
              <a:t> </a:t>
            </a:r>
            <a:r>
              <a:rPr lang="hr-HR" err="1"/>
              <a:t>напојување</a:t>
            </a:r>
            <a:r>
              <a:rPr lang="hr-HR"/>
              <a:t> </a:t>
            </a:r>
            <a:r>
              <a:rPr lang="hr-HR" err="1"/>
              <a:t>најмалце</a:t>
            </a:r>
            <a:r>
              <a:rPr lang="hr-HR"/>
              <a:t> 30мин. </a:t>
            </a:r>
            <a:r>
              <a:rPr lang="hr-HR" err="1"/>
              <a:t>во</a:t>
            </a:r>
            <a:r>
              <a:rPr lang="hr-HR"/>
              <a:t> </a:t>
            </a:r>
            <a:r>
              <a:rPr lang="hr-HR" err="1"/>
              <a:t>аларм</a:t>
            </a:r>
            <a:r>
              <a:rPr lang="hr-HR"/>
              <a:t> (</a:t>
            </a:r>
            <a:r>
              <a:rPr lang="hr-HR" err="1"/>
              <a:t>или</a:t>
            </a:r>
            <a:r>
              <a:rPr lang="hr-HR"/>
              <a:t> </a:t>
            </a:r>
            <a:r>
              <a:rPr lang="hr-HR" err="1"/>
              <a:t>двојно</a:t>
            </a:r>
            <a:r>
              <a:rPr lang="hr-HR"/>
              <a:t> </a:t>
            </a:r>
            <a:r>
              <a:rPr lang="hr-HR" err="1"/>
              <a:t>од</a:t>
            </a:r>
            <a:r>
              <a:rPr lang="hr-HR"/>
              <a:t> </a:t>
            </a:r>
            <a:r>
              <a:rPr lang="hr-HR" err="1"/>
              <a:t>времето</a:t>
            </a:r>
            <a:r>
              <a:rPr lang="hr-HR"/>
              <a:t> </a:t>
            </a:r>
            <a:r>
              <a:rPr lang="hr-HR" err="1"/>
              <a:t>на</a:t>
            </a:r>
            <a:r>
              <a:rPr lang="hr-HR"/>
              <a:t> </a:t>
            </a:r>
            <a:r>
              <a:rPr lang="hr-HR" err="1"/>
              <a:t>евакуација</a:t>
            </a:r>
            <a:r>
              <a:rPr lang="hr-HR"/>
              <a:t>)24ч </a:t>
            </a:r>
            <a:r>
              <a:rPr lang="hr-HR" err="1"/>
              <a:t>или</a:t>
            </a:r>
            <a:r>
              <a:rPr lang="hr-HR"/>
              <a:t> 72ч +30мин (</a:t>
            </a:r>
            <a:r>
              <a:rPr lang="hr-HR" err="1"/>
              <a:t>викенд</a:t>
            </a:r>
            <a:r>
              <a:rPr lang="hr-HR"/>
              <a:t>) </a:t>
            </a:r>
            <a:r>
              <a:rPr lang="hr-HR" err="1"/>
              <a:t>во</a:t>
            </a:r>
            <a:r>
              <a:rPr lang="hr-HR"/>
              <a:t> </a:t>
            </a:r>
            <a:r>
              <a:rPr lang="hr-HR" err="1"/>
              <a:t>стандарден</a:t>
            </a:r>
            <a:r>
              <a:rPr lang="hr-HR"/>
              <a:t> </a:t>
            </a:r>
            <a:r>
              <a:rPr lang="hr-HR" err="1"/>
              <a:t>режим</a:t>
            </a:r>
            <a:r>
              <a:rPr lang="hr-HR"/>
              <a:t>, </a:t>
            </a:r>
            <a:r>
              <a:rPr lang="hr-HR" err="1"/>
              <a:t>голема</a:t>
            </a:r>
            <a:r>
              <a:rPr lang="hr-HR"/>
              <a:t> </a:t>
            </a:r>
            <a:r>
              <a:rPr lang="hr-HR" err="1"/>
              <a:t>моќност</a:t>
            </a:r>
            <a:r>
              <a:rPr lang="hr-HR"/>
              <a:t> </a:t>
            </a:r>
            <a:r>
              <a:rPr lang="hr-HR" err="1"/>
              <a:t>големи</a:t>
            </a:r>
            <a:r>
              <a:rPr lang="hr-HR"/>
              <a:t> </a:t>
            </a:r>
            <a:r>
              <a:rPr lang="hr-HR" err="1"/>
              <a:t>батерии</a:t>
            </a:r>
            <a:r>
              <a:rPr lang="hr-HR"/>
              <a:t> (</a:t>
            </a:r>
            <a:r>
              <a:rPr lang="hr-HR" err="1"/>
              <a:t>простор</a:t>
            </a:r>
            <a:r>
              <a:rPr lang="hr-HR"/>
              <a:t> </a:t>
            </a:r>
            <a:r>
              <a:rPr lang="hr-HR" err="1"/>
              <a:t>за</a:t>
            </a:r>
            <a:r>
              <a:rPr lang="hr-HR"/>
              <a:t> </a:t>
            </a:r>
            <a:r>
              <a:rPr lang="hr-HR" err="1"/>
              <a:t>батериите</a:t>
            </a:r>
            <a:r>
              <a:rPr lang="hr-HR"/>
              <a:t> -EX?)</a:t>
            </a:r>
            <a:endParaRPr lang="hr-HR">
              <a:cs typeface="Arial"/>
            </a:endParaRPr>
          </a:p>
          <a:p>
            <a:r>
              <a:rPr lang="hr-HR" err="1"/>
              <a:t>Каблирање</a:t>
            </a:r>
            <a:r>
              <a:rPr lang="hr-HR"/>
              <a:t> – </a:t>
            </a:r>
            <a:r>
              <a:rPr lang="hr-HR" err="1"/>
              <a:t>према</a:t>
            </a:r>
            <a:r>
              <a:rPr lang="hr-HR"/>
              <a:t> </a:t>
            </a:r>
            <a:r>
              <a:rPr lang="hr-HR" err="1"/>
              <a:t>локални</a:t>
            </a:r>
            <a:r>
              <a:rPr lang="hr-HR"/>
              <a:t> </a:t>
            </a:r>
            <a:r>
              <a:rPr lang="hr-HR" err="1"/>
              <a:t>стандарди</a:t>
            </a:r>
            <a:r>
              <a:rPr lang="hr-HR"/>
              <a:t> – </a:t>
            </a:r>
            <a:r>
              <a:rPr lang="hr-HR" err="1"/>
              <a:t>за</a:t>
            </a:r>
            <a:r>
              <a:rPr lang="hr-HR"/>
              <a:t> HR VDE0833 – </a:t>
            </a:r>
            <a:r>
              <a:rPr lang="hr-HR" err="1"/>
              <a:t>огноотпорност</a:t>
            </a:r>
            <a:r>
              <a:rPr lang="hr-HR"/>
              <a:t> 30 </a:t>
            </a:r>
            <a:r>
              <a:rPr lang="hr-HR" err="1"/>
              <a:t>мин</a:t>
            </a:r>
            <a:r>
              <a:rPr lang="hr-HR"/>
              <a:t>., </a:t>
            </a:r>
            <a:r>
              <a:rPr lang="hr-HR" err="1"/>
              <a:t>освен</a:t>
            </a:r>
            <a:r>
              <a:rPr lang="hr-HR"/>
              <a:t> </a:t>
            </a:r>
            <a:r>
              <a:rPr lang="hr-HR" err="1"/>
              <a:t>во</a:t>
            </a:r>
            <a:r>
              <a:rPr lang="hr-HR"/>
              <a:t> </a:t>
            </a:r>
            <a:r>
              <a:rPr lang="hr-HR" err="1"/>
              <a:t>случај</a:t>
            </a:r>
            <a:r>
              <a:rPr lang="hr-HR"/>
              <a:t> </a:t>
            </a:r>
            <a:r>
              <a:rPr lang="hr-HR" err="1"/>
              <a:t>на</a:t>
            </a:r>
            <a:r>
              <a:rPr lang="hr-HR"/>
              <a:t> </a:t>
            </a:r>
            <a:r>
              <a:rPr lang="hr-HR" err="1"/>
              <a:t>редунданција</a:t>
            </a:r>
            <a:r>
              <a:rPr lang="hr-HR"/>
              <a:t> – </a:t>
            </a:r>
            <a:r>
              <a:rPr lang="hr-HR" err="1"/>
              <a:t>звучници</a:t>
            </a:r>
            <a:r>
              <a:rPr lang="hr-HR"/>
              <a:t> </a:t>
            </a:r>
            <a:r>
              <a:rPr lang="hr-HR" err="1"/>
              <a:t>во</a:t>
            </a:r>
            <a:r>
              <a:rPr lang="hr-HR"/>
              <a:t> </a:t>
            </a:r>
            <a:r>
              <a:rPr lang="hr-HR" err="1"/>
              <a:t>јамка</a:t>
            </a:r>
            <a:r>
              <a:rPr lang="hr-HR"/>
              <a:t> </a:t>
            </a:r>
            <a:r>
              <a:rPr lang="hr-HR" err="1"/>
              <a:t>со</a:t>
            </a:r>
            <a:r>
              <a:rPr lang="hr-HR"/>
              <a:t> изолатори</a:t>
            </a:r>
            <a:endParaRPr lang="hr-HR">
              <a:cs typeface="Arial"/>
            </a:endParaRPr>
          </a:p>
          <a:p>
            <a:endParaRPr lang="hr-HR"/>
          </a:p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55640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8839200" cy="765517"/>
          </a:xfrm>
        </p:spPr>
        <p:txBody>
          <a:bodyPr/>
          <a:lstStyle/>
          <a:p>
            <a:r>
              <a:rPr lang="hr-HR" dirty="0">
                <a:solidFill>
                  <a:srgbClr val="329369"/>
                </a:solidFill>
              </a:rPr>
              <a:t>A-B линии во ЕВАК. ситемите</a:t>
            </a:r>
            <a:endParaRPr lang="hr-HR" dirty="0">
              <a:solidFill>
                <a:srgbClr val="329369"/>
              </a:solidFill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3717"/>
            <a:ext cx="8839200" cy="4632176"/>
          </a:xfrm>
        </p:spPr>
        <p:txBody>
          <a:bodyPr/>
          <a:lstStyle/>
          <a:p>
            <a:r>
              <a:rPr lang="hr-HR" dirty="0"/>
              <a:t>Заради обезбедување на работењето на звучниците се препорачува користење на A-B линии  </a:t>
            </a:r>
          </a:p>
          <a:p>
            <a:pPr lvl="1"/>
            <a:r>
              <a:rPr lang="hr-HR" sz="2600" dirty="0"/>
              <a:t>За една зона се користат 2 појачала </a:t>
            </a:r>
            <a:endParaRPr lang="hr-HR" sz="2600" dirty="0">
              <a:cs typeface="Arial"/>
            </a:endParaRPr>
          </a:p>
          <a:p>
            <a:pPr lvl="1"/>
            <a:r>
              <a:rPr lang="hr-HR" sz="2600" dirty="0"/>
              <a:t>Секој втор звучник е поврзан на А линијата, односно на линијата B</a:t>
            </a:r>
            <a:endParaRPr lang="hr-HR" sz="2600" dirty="0">
              <a:cs typeface="Arial"/>
            </a:endParaRPr>
          </a:p>
          <a:p>
            <a:pPr lvl="1"/>
            <a:r>
              <a:rPr lang="hr-HR" sz="2600" dirty="0"/>
              <a:t>Со тоа се осигурува во случај на грешка на појачало или прекин на линијата во функција да останат барем половина од поставените звучници </a:t>
            </a:r>
            <a:endParaRPr lang="hr-HR" sz="2600" dirty="0">
              <a:cs typeface="Arial"/>
            </a:endParaRPr>
          </a:p>
          <a:p>
            <a:r>
              <a:rPr lang="hr-HR" dirty="0"/>
              <a:t>Притоа A и B линијата потребно е да се води со засебна кабловска траса за прекин на едната да не влијае врз функционалноста на другата </a:t>
            </a:r>
            <a:endParaRPr lang="hr-HR" sz="2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79944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07"/>
          <p:cNvGrpSpPr>
            <a:grpSpLocks/>
          </p:cNvGrpSpPr>
          <p:nvPr/>
        </p:nvGrpSpPr>
        <p:grpSpPr bwMode="auto">
          <a:xfrm>
            <a:off x="2971800" y="5257800"/>
            <a:ext cx="5867400" cy="1066800"/>
            <a:chOff x="1872" y="3312"/>
            <a:chExt cx="3696" cy="672"/>
          </a:xfrm>
        </p:grpSpPr>
        <p:sp>
          <p:nvSpPr>
            <p:cNvPr id="6" name="Line 303"/>
            <p:cNvSpPr>
              <a:spLocks noChangeShapeType="1"/>
            </p:cNvSpPr>
            <p:nvPr/>
          </p:nvSpPr>
          <p:spPr bwMode="auto">
            <a:xfrm>
              <a:off x="1872" y="3312"/>
              <a:ext cx="3696" cy="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7" name="Line 304"/>
            <p:cNvSpPr>
              <a:spLocks noChangeShapeType="1"/>
            </p:cNvSpPr>
            <p:nvPr/>
          </p:nvSpPr>
          <p:spPr bwMode="auto">
            <a:xfrm>
              <a:off x="1872" y="3984"/>
              <a:ext cx="3696" cy="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8" name="Line 305"/>
            <p:cNvSpPr>
              <a:spLocks noChangeShapeType="1"/>
            </p:cNvSpPr>
            <p:nvPr/>
          </p:nvSpPr>
          <p:spPr bwMode="auto">
            <a:xfrm>
              <a:off x="1872" y="3312"/>
              <a:ext cx="0" cy="67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  <p:sp>
          <p:nvSpPr>
            <p:cNvPr id="9" name="Line 306"/>
            <p:cNvSpPr>
              <a:spLocks noChangeShapeType="1"/>
            </p:cNvSpPr>
            <p:nvPr/>
          </p:nvSpPr>
          <p:spPr bwMode="auto">
            <a:xfrm>
              <a:off x="5568" y="3312"/>
              <a:ext cx="0" cy="67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r-HR"/>
            </a:p>
          </p:txBody>
        </p:sp>
      </p:grpSp>
      <p:grpSp>
        <p:nvGrpSpPr>
          <p:cNvPr id="10" name="Group 371"/>
          <p:cNvGrpSpPr>
            <a:grpSpLocks/>
          </p:cNvGrpSpPr>
          <p:nvPr/>
        </p:nvGrpSpPr>
        <p:grpSpPr bwMode="auto">
          <a:xfrm>
            <a:off x="3505200" y="5476875"/>
            <a:ext cx="5105400" cy="615950"/>
            <a:chOff x="2304" y="3548"/>
            <a:chExt cx="3216" cy="388"/>
          </a:xfrm>
        </p:grpSpPr>
        <p:grpSp>
          <p:nvGrpSpPr>
            <p:cNvPr id="11" name="Group 347"/>
            <p:cNvGrpSpPr>
              <a:grpSpLocks/>
            </p:cNvGrpSpPr>
            <p:nvPr/>
          </p:nvGrpSpPr>
          <p:grpSpPr bwMode="auto">
            <a:xfrm rot="-5400000">
              <a:off x="2208" y="3648"/>
              <a:ext cx="384" cy="192"/>
              <a:chOff x="2112" y="2064"/>
              <a:chExt cx="384" cy="192"/>
            </a:xfrm>
          </p:grpSpPr>
          <p:sp>
            <p:nvSpPr>
              <p:cNvPr id="33" name="Rectangle 348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1905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34" name="Freeform 349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19050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12" name="Group 350"/>
            <p:cNvGrpSpPr>
              <a:grpSpLocks/>
            </p:cNvGrpSpPr>
            <p:nvPr/>
          </p:nvGrpSpPr>
          <p:grpSpPr bwMode="auto">
            <a:xfrm rot="-5400000">
              <a:off x="3072" y="3648"/>
              <a:ext cx="384" cy="192"/>
              <a:chOff x="2112" y="2064"/>
              <a:chExt cx="384" cy="192"/>
            </a:xfrm>
          </p:grpSpPr>
          <p:sp>
            <p:nvSpPr>
              <p:cNvPr id="31" name="Rectangle 351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1905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32" name="Freeform 352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19050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13" name="Group 353"/>
            <p:cNvGrpSpPr>
              <a:grpSpLocks/>
            </p:cNvGrpSpPr>
            <p:nvPr/>
          </p:nvGrpSpPr>
          <p:grpSpPr bwMode="auto">
            <a:xfrm rot="-5400000">
              <a:off x="2640" y="3648"/>
              <a:ext cx="384" cy="192"/>
              <a:chOff x="2112" y="2064"/>
              <a:chExt cx="384" cy="192"/>
            </a:xfrm>
          </p:grpSpPr>
          <p:sp>
            <p:nvSpPr>
              <p:cNvPr id="29" name="Rectangle 354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1905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30" name="Freeform 355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19050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14" name="Group 356"/>
            <p:cNvGrpSpPr>
              <a:grpSpLocks/>
            </p:cNvGrpSpPr>
            <p:nvPr/>
          </p:nvGrpSpPr>
          <p:grpSpPr bwMode="auto">
            <a:xfrm rot="-5400000">
              <a:off x="3504" y="3648"/>
              <a:ext cx="384" cy="192"/>
              <a:chOff x="2112" y="2064"/>
              <a:chExt cx="384" cy="192"/>
            </a:xfrm>
          </p:grpSpPr>
          <p:sp>
            <p:nvSpPr>
              <p:cNvPr id="27" name="Rectangle 357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1905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28" name="Freeform 358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19050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15" name="Group 359"/>
            <p:cNvGrpSpPr>
              <a:grpSpLocks/>
            </p:cNvGrpSpPr>
            <p:nvPr/>
          </p:nvGrpSpPr>
          <p:grpSpPr bwMode="auto">
            <a:xfrm rot="-5400000">
              <a:off x="3936" y="3648"/>
              <a:ext cx="384" cy="192"/>
              <a:chOff x="2112" y="2064"/>
              <a:chExt cx="384" cy="192"/>
            </a:xfrm>
          </p:grpSpPr>
          <p:sp>
            <p:nvSpPr>
              <p:cNvPr id="25" name="Rectangle 360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1905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26" name="Freeform 361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19050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16" name="Group 362"/>
            <p:cNvGrpSpPr>
              <a:grpSpLocks/>
            </p:cNvGrpSpPr>
            <p:nvPr/>
          </p:nvGrpSpPr>
          <p:grpSpPr bwMode="auto">
            <a:xfrm rot="-5400000">
              <a:off x="4368" y="3648"/>
              <a:ext cx="384" cy="192"/>
              <a:chOff x="2112" y="2064"/>
              <a:chExt cx="384" cy="192"/>
            </a:xfrm>
          </p:grpSpPr>
          <p:sp>
            <p:nvSpPr>
              <p:cNvPr id="23" name="Rectangle 363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1905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24" name="Freeform 364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19050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17" name="Group 365"/>
            <p:cNvGrpSpPr>
              <a:grpSpLocks/>
            </p:cNvGrpSpPr>
            <p:nvPr/>
          </p:nvGrpSpPr>
          <p:grpSpPr bwMode="auto">
            <a:xfrm rot="-5400000">
              <a:off x="4800" y="3644"/>
              <a:ext cx="384" cy="192"/>
              <a:chOff x="2112" y="2064"/>
              <a:chExt cx="384" cy="192"/>
            </a:xfrm>
          </p:grpSpPr>
          <p:sp>
            <p:nvSpPr>
              <p:cNvPr id="21" name="Rectangle 366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1905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22" name="Freeform 367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19050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18" name="Group 368"/>
            <p:cNvGrpSpPr>
              <a:grpSpLocks/>
            </p:cNvGrpSpPr>
            <p:nvPr/>
          </p:nvGrpSpPr>
          <p:grpSpPr bwMode="auto">
            <a:xfrm rot="-5400000">
              <a:off x="5232" y="3644"/>
              <a:ext cx="384" cy="192"/>
              <a:chOff x="2112" y="2064"/>
              <a:chExt cx="384" cy="192"/>
            </a:xfrm>
          </p:grpSpPr>
          <p:sp>
            <p:nvSpPr>
              <p:cNvPr id="19" name="Rectangle 369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19050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20" name="Freeform 370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19050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</p:grpSp>
      <p:grpSp>
        <p:nvGrpSpPr>
          <p:cNvPr id="35" name="Group 373"/>
          <p:cNvGrpSpPr>
            <a:grpSpLocks/>
          </p:cNvGrpSpPr>
          <p:nvPr/>
        </p:nvGrpSpPr>
        <p:grpSpPr bwMode="auto">
          <a:xfrm>
            <a:off x="2438400" y="5181600"/>
            <a:ext cx="6172200" cy="914400"/>
            <a:chOff x="1536" y="3264"/>
            <a:chExt cx="3888" cy="576"/>
          </a:xfrm>
        </p:grpSpPr>
        <p:grpSp>
          <p:nvGrpSpPr>
            <p:cNvPr id="36" name="Group 98"/>
            <p:cNvGrpSpPr>
              <a:grpSpLocks/>
            </p:cNvGrpSpPr>
            <p:nvPr/>
          </p:nvGrpSpPr>
          <p:grpSpPr bwMode="auto">
            <a:xfrm rot="-5400000">
              <a:off x="2544" y="3552"/>
              <a:ext cx="384" cy="192"/>
              <a:chOff x="2112" y="2064"/>
              <a:chExt cx="384" cy="192"/>
            </a:xfrm>
          </p:grpSpPr>
          <p:sp>
            <p:nvSpPr>
              <p:cNvPr id="58" name="Rectangle 99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59" name="Freeform 100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37" name="Group 101"/>
            <p:cNvGrpSpPr>
              <a:grpSpLocks/>
            </p:cNvGrpSpPr>
            <p:nvPr/>
          </p:nvGrpSpPr>
          <p:grpSpPr bwMode="auto">
            <a:xfrm rot="-5400000">
              <a:off x="3408" y="3552"/>
              <a:ext cx="384" cy="192"/>
              <a:chOff x="2112" y="2064"/>
              <a:chExt cx="384" cy="192"/>
            </a:xfrm>
          </p:grpSpPr>
          <p:sp>
            <p:nvSpPr>
              <p:cNvPr id="56" name="Rectangle 102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57" name="Freeform 103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38" name="Group 110"/>
            <p:cNvGrpSpPr>
              <a:grpSpLocks/>
            </p:cNvGrpSpPr>
            <p:nvPr/>
          </p:nvGrpSpPr>
          <p:grpSpPr bwMode="auto">
            <a:xfrm rot="-5400000">
              <a:off x="4272" y="3552"/>
              <a:ext cx="384" cy="192"/>
              <a:chOff x="2112" y="2064"/>
              <a:chExt cx="384" cy="192"/>
            </a:xfrm>
          </p:grpSpPr>
          <p:sp>
            <p:nvSpPr>
              <p:cNvPr id="54" name="Rectangle 111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55" name="Freeform 112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39" name="Group 295"/>
            <p:cNvGrpSpPr>
              <a:grpSpLocks/>
            </p:cNvGrpSpPr>
            <p:nvPr/>
          </p:nvGrpSpPr>
          <p:grpSpPr bwMode="auto">
            <a:xfrm>
              <a:off x="1536" y="3264"/>
              <a:ext cx="3888" cy="288"/>
              <a:chOff x="1536" y="3264"/>
              <a:chExt cx="3888" cy="288"/>
            </a:xfrm>
          </p:grpSpPr>
          <p:grpSp>
            <p:nvGrpSpPr>
              <p:cNvPr id="43" name="Group 285"/>
              <p:cNvGrpSpPr>
                <a:grpSpLocks/>
              </p:cNvGrpSpPr>
              <p:nvPr/>
            </p:nvGrpSpPr>
            <p:grpSpPr bwMode="auto">
              <a:xfrm>
                <a:off x="1536" y="3264"/>
                <a:ext cx="3888" cy="250"/>
                <a:chOff x="1536" y="3264"/>
                <a:chExt cx="3888" cy="250"/>
              </a:xfrm>
            </p:grpSpPr>
            <p:sp>
              <p:nvSpPr>
                <p:cNvPr id="52" name="Freeform 83"/>
                <p:cNvSpPr>
                  <a:spLocks/>
                </p:cNvSpPr>
                <p:nvPr/>
              </p:nvSpPr>
              <p:spPr bwMode="auto">
                <a:xfrm>
                  <a:off x="1776" y="3408"/>
                  <a:ext cx="3648" cy="1"/>
                </a:xfrm>
                <a:custGeom>
                  <a:avLst/>
                  <a:gdLst>
                    <a:gd name="T0" fmla="*/ 0 w 3648"/>
                    <a:gd name="T1" fmla="*/ 0 h 1"/>
                    <a:gd name="T2" fmla="*/ 3648 w 3648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648" h="1">
                      <a:moveTo>
                        <a:pt x="0" y="0"/>
                      </a:moveTo>
                      <a:lnTo>
                        <a:pt x="3648" y="0"/>
                      </a:lnTo>
                    </a:path>
                  </a:pathLst>
                </a:custGeom>
                <a:noFill/>
                <a:ln w="28575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r-HR"/>
                </a:p>
              </p:txBody>
            </p:sp>
            <p:sp>
              <p:nvSpPr>
                <p:cNvPr id="53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1536" y="3264"/>
                  <a:ext cx="232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buNone/>
                  </a:pPr>
                  <a:r>
                    <a:rPr lang="en-GB" altLang="sr-Latn-RS" sz="2000" b="1">
                      <a:solidFill>
                        <a:srgbClr val="FFFF00"/>
                      </a:solidFill>
                      <a:latin typeface="Arial" panose="020B0604020202020204" pitchFamily="34" charset="0"/>
                    </a:rPr>
                    <a:t>A</a:t>
                  </a:r>
                </a:p>
              </p:txBody>
            </p:sp>
          </p:grpSp>
          <p:sp>
            <p:nvSpPr>
              <p:cNvPr id="44" name="Line 84"/>
              <p:cNvSpPr>
                <a:spLocks noChangeShapeType="1"/>
              </p:cNvSpPr>
              <p:nvPr/>
            </p:nvSpPr>
            <p:spPr bwMode="auto">
              <a:xfrm flipH="1">
                <a:off x="2688" y="3420"/>
                <a:ext cx="0" cy="13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45" name="Oval 90"/>
              <p:cNvSpPr>
                <a:spLocks noChangeArrowheads="1"/>
              </p:cNvSpPr>
              <p:nvPr/>
            </p:nvSpPr>
            <p:spPr bwMode="auto">
              <a:xfrm>
                <a:off x="2664" y="338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46" name="Line 85"/>
              <p:cNvSpPr>
                <a:spLocks noChangeShapeType="1"/>
              </p:cNvSpPr>
              <p:nvPr/>
            </p:nvSpPr>
            <p:spPr bwMode="auto">
              <a:xfrm flipH="1">
                <a:off x="3552" y="3420"/>
                <a:ext cx="0" cy="13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47" name="Oval 89"/>
              <p:cNvSpPr>
                <a:spLocks noChangeArrowheads="1"/>
              </p:cNvSpPr>
              <p:nvPr/>
            </p:nvSpPr>
            <p:spPr bwMode="auto">
              <a:xfrm>
                <a:off x="3528" y="338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48" name="Line 86"/>
              <p:cNvSpPr>
                <a:spLocks noChangeShapeType="1"/>
              </p:cNvSpPr>
              <p:nvPr/>
            </p:nvSpPr>
            <p:spPr bwMode="auto">
              <a:xfrm flipH="1">
                <a:off x="4416" y="3420"/>
                <a:ext cx="0" cy="13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49" name="Oval 88"/>
              <p:cNvSpPr>
                <a:spLocks noChangeArrowheads="1"/>
              </p:cNvSpPr>
              <p:nvPr/>
            </p:nvSpPr>
            <p:spPr bwMode="auto">
              <a:xfrm>
                <a:off x="4392" y="338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50" name="Line 131"/>
              <p:cNvSpPr>
                <a:spLocks noChangeShapeType="1"/>
              </p:cNvSpPr>
              <p:nvPr/>
            </p:nvSpPr>
            <p:spPr bwMode="auto">
              <a:xfrm flipH="1">
                <a:off x="5280" y="3416"/>
                <a:ext cx="0" cy="132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51" name="Oval 132"/>
              <p:cNvSpPr>
                <a:spLocks noChangeArrowheads="1"/>
              </p:cNvSpPr>
              <p:nvPr/>
            </p:nvSpPr>
            <p:spPr bwMode="auto">
              <a:xfrm>
                <a:off x="5256" y="3380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</p:grpSp>
        <p:grpSp>
          <p:nvGrpSpPr>
            <p:cNvPr id="40" name="Group 133"/>
            <p:cNvGrpSpPr>
              <a:grpSpLocks/>
            </p:cNvGrpSpPr>
            <p:nvPr/>
          </p:nvGrpSpPr>
          <p:grpSpPr bwMode="auto">
            <a:xfrm rot="-5400000">
              <a:off x="5136" y="3548"/>
              <a:ext cx="384" cy="192"/>
              <a:chOff x="2112" y="2064"/>
              <a:chExt cx="384" cy="192"/>
            </a:xfrm>
          </p:grpSpPr>
          <p:sp>
            <p:nvSpPr>
              <p:cNvPr id="41" name="Rectangle 134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42" name="Freeform 135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</p:grpSp>
      <p:sp useBgFill="1">
        <p:nvSpPr>
          <p:cNvPr id="60" name="Freeform 291"/>
          <p:cNvSpPr>
            <a:spLocks/>
          </p:cNvSpPr>
          <p:nvPr/>
        </p:nvSpPr>
        <p:spPr bwMode="auto">
          <a:xfrm>
            <a:off x="2743200" y="5362575"/>
            <a:ext cx="5943600" cy="762000"/>
          </a:xfrm>
          <a:custGeom>
            <a:avLst/>
            <a:gdLst>
              <a:gd name="T0" fmla="*/ 0 w 3744"/>
              <a:gd name="T1" fmla="*/ 0 h 480"/>
              <a:gd name="T2" fmla="*/ 5943600 w 3744"/>
              <a:gd name="T3" fmla="*/ 0 h 480"/>
              <a:gd name="T4" fmla="*/ 5943600 w 3744"/>
              <a:gd name="T5" fmla="*/ 762000 h 480"/>
              <a:gd name="T6" fmla="*/ 5486400 w 3744"/>
              <a:gd name="T7" fmla="*/ 762000 h 480"/>
              <a:gd name="T8" fmla="*/ 5486400 w 3744"/>
              <a:gd name="T9" fmla="*/ 76200 h 480"/>
              <a:gd name="T10" fmla="*/ 4572000 w 3744"/>
              <a:gd name="T11" fmla="*/ 76200 h 480"/>
              <a:gd name="T12" fmla="*/ 4572000 w 3744"/>
              <a:gd name="T13" fmla="*/ 762000 h 480"/>
              <a:gd name="T14" fmla="*/ 4114800 w 3744"/>
              <a:gd name="T15" fmla="*/ 762000 h 480"/>
              <a:gd name="T16" fmla="*/ 4114800 w 3744"/>
              <a:gd name="T17" fmla="*/ 76200 h 480"/>
              <a:gd name="T18" fmla="*/ 3200400 w 3744"/>
              <a:gd name="T19" fmla="*/ 76200 h 480"/>
              <a:gd name="T20" fmla="*/ 3200400 w 3744"/>
              <a:gd name="T21" fmla="*/ 762000 h 480"/>
              <a:gd name="T22" fmla="*/ 2743200 w 3744"/>
              <a:gd name="T23" fmla="*/ 762000 h 480"/>
              <a:gd name="T24" fmla="*/ 2743200 w 3744"/>
              <a:gd name="T25" fmla="*/ 76200 h 480"/>
              <a:gd name="T26" fmla="*/ 1828800 w 3744"/>
              <a:gd name="T27" fmla="*/ 76200 h 480"/>
              <a:gd name="T28" fmla="*/ 1828800 w 3744"/>
              <a:gd name="T29" fmla="*/ 762000 h 480"/>
              <a:gd name="T30" fmla="*/ 1371600 w 3744"/>
              <a:gd name="T31" fmla="*/ 762000 h 480"/>
              <a:gd name="T32" fmla="*/ 1371600 w 3744"/>
              <a:gd name="T33" fmla="*/ 76200 h 480"/>
              <a:gd name="T34" fmla="*/ 0 w 3744"/>
              <a:gd name="T35" fmla="*/ 76200 h 480"/>
              <a:gd name="T36" fmla="*/ 0 w 3744"/>
              <a:gd name="T37" fmla="*/ 0 h 48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744" h="480">
                <a:moveTo>
                  <a:pt x="0" y="0"/>
                </a:moveTo>
                <a:lnTo>
                  <a:pt x="3744" y="0"/>
                </a:lnTo>
                <a:lnTo>
                  <a:pt x="3744" y="480"/>
                </a:lnTo>
                <a:lnTo>
                  <a:pt x="3456" y="480"/>
                </a:lnTo>
                <a:lnTo>
                  <a:pt x="3456" y="48"/>
                </a:lnTo>
                <a:lnTo>
                  <a:pt x="2880" y="48"/>
                </a:lnTo>
                <a:lnTo>
                  <a:pt x="2880" y="480"/>
                </a:lnTo>
                <a:lnTo>
                  <a:pt x="2592" y="480"/>
                </a:lnTo>
                <a:lnTo>
                  <a:pt x="2592" y="48"/>
                </a:lnTo>
                <a:lnTo>
                  <a:pt x="2016" y="48"/>
                </a:lnTo>
                <a:lnTo>
                  <a:pt x="2016" y="480"/>
                </a:lnTo>
                <a:lnTo>
                  <a:pt x="1728" y="480"/>
                </a:lnTo>
                <a:lnTo>
                  <a:pt x="1728" y="48"/>
                </a:lnTo>
                <a:lnTo>
                  <a:pt x="1152" y="48"/>
                </a:lnTo>
                <a:lnTo>
                  <a:pt x="1152" y="480"/>
                </a:lnTo>
                <a:lnTo>
                  <a:pt x="864" y="480"/>
                </a:lnTo>
                <a:lnTo>
                  <a:pt x="864" y="48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grpSp>
        <p:nvGrpSpPr>
          <p:cNvPr id="61" name="Group 344"/>
          <p:cNvGrpSpPr>
            <a:grpSpLocks/>
          </p:cNvGrpSpPr>
          <p:nvPr/>
        </p:nvGrpSpPr>
        <p:grpSpPr bwMode="auto">
          <a:xfrm>
            <a:off x="5943600" y="2362200"/>
            <a:ext cx="2362200" cy="2438400"/>
            <a:chOff x="3840" y="1584"/>
            <a:chExt cx="1488" cy="1536"/>
          </a:xfrm>
        </p:grpSpPr>
        <p:grpSp>
          <p:nvGrpSpPr>
            <p:cNvPr id="62" name="Group 308"/>
            <p:cNvGrpSpPr>
              <a:grpSpLocks/>
            </p:cNvGrpSpPr>
            <p:nvPr/>
          </p:nvGrpSpPr>
          <p:grpSpPr bwMode="auto">
            <a:xfrm rot="-5400000">
              <a:off x="3744" y="1680"/>
              <a:ext cx="384" cy="192"/>
              <a:chOff x="2112" y="2064"/>
              <a:chExt cx="384" cy="192"/>
            </a:xfrm>
          </p:grpSpPr>
          <p:sp>
            <p:nvSpPr>
              <p:cNvPr id="96" name="Rectangle 309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97" name="Freeform 310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63" name="Group 311"/>
            <p:cNvGrpSpPr>
              <a:grpSpLocks/>
            </p:cNvGrpSpPr>
            <p:nvPr/>
          </p:nvGrpSpPr>
          <p:grpSpPr bwMode="auto">
            <a:xfrm rot="-5400000">
              <a:off x="4176" y="1680"/>
              <a:ext cx="384" cy="192"/>
              <a:chOff x="2112" y="2064"/>
              <a:chExt cx="384" cy="192"/>
            </a:xfrm>
          </p:grpSpPr>
          <p:sp>
            <p:nvSpPr>
              <p:cNvPr id="94" name="Rectangle 312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95" name="Freeform 313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64" name="Group 314"/>
            <p:cNvGrpSpPr>
              <a:grpSpLocks/>
            </p:cNvGrpSpPr>
            <p:nvPr/>
          </p:nvGrpSpPr>
          <p:grpSpPr bwMode="auto">
            <a:xfrm rot="-5400000">
              <a:off x="4608" y="1680"/>
              <a:ext cx="384" cy="192"/>
              <a:chOff x="2112" y="2064"/>
              <a:chExt cx="384" cy="192"/>
            </a:xfrm>
          </p:grpSpPr>
          <p:sp>
            <p:nvSpPr>
              <p:cNvPr id="92" name="Rectangle 315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93" name="Freeform 316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65" name="Group 317"/>
            <p:cNvGrpSpPr>
              <a:grpSpLocks/>
            </p:cNvGrpSpPr>
            <p:nvPr/>
          </p:nvGrpSpPr>
          <p:grpSpPr bwMode="auto">
            <a:xfrm rot="-5400000">
              <a:off x="5040" y="1680"/>
              <a:ext cx="384" cy="192"/>
              <a:chOff x="2112" y="2064"/>
              <a:chExt cx="384" cy="192"/>
            </a:xfrm>
          </p:grpSpPr>
          <p:sp>
            <p:nvSpPr>
              <p:cNvPr id="90" name="Rectangle 318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91" name="Freeform 319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66" name="Group 320"/>
            <p:cNvGrpSpPr>
              <a:grpSpLocks/>
            </p:cNvGrpSpPr>
            <p:nvPr/>
          </p:nvGrpSpPr>
          <p:grpSpPr bwMode="auto">
            <a:xfrm rot="-5400000">
              <a:off x="3744" y="2832"/>
              <a:ext cx="384" cy="192"/>
              <a:chOff x="2112" y="2064"/>
              <a:chExt cx="384" cy="192"/>
            </a:xfrm>
          </p:grpSpPr>
          <p:sp>
            <p:nvSpPr>
              <p:cNvPr id="88" name="Rectangle 321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89" name="Freeform 322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67" name="Group 323"/>
            <p:cNvGrpSpPr>
              <a:grpSpLocks/>
            </p:cNvGrpSpPr>
            <p:nvPr/>
          </p:nvGrpSpPr>
          <p:grpSpPr bwMode="auto">
            <a:xfrm rot="-5400000">
              <a:off x="4176" y="2832"/>
              <a:ext cx="384" cy="192"/>
              <a:chOff x="2112" y="2064"/>
              <a:chExt cx="384" cy="192"/>
            </a:xfrm>
          </p:grpSpPr>
          <p:sp>
            <p:nvSpPr>
              <p:cNvPr id="86" name="Rectangle 324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87" name="Freeform 325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68" name="Group 326"/>
            <p:cNvGrpSpPr>
              <a:grpSpLocks/>
            </p:cNvGrpSpPr>
            <p:nvPr/>
          </p:nvGrpSpPr>
          <p:grpSpPr bwMode="auto">
            <a:xfrm rot="-5400000">
              <a:off x="4608" y="2832"/>
              <a:ext cx="384" cy="192"/>
              <a:chOff x="2112" y="2064"/>
              <a:chExt cx="384" cy="192"/>
            </a:xfrm>
          </p:grpSpPr>
          <p:sp>
            <p:nvSpPr>
              <p:cNvPr id="84" name="Rectangle 327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85" name="Freeform 328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69" name="Group 329"/>
            <p:cNvGrpSpPr>
              <a:grpSpLocks/>
            </p:cNvGrpSpPr>
            <p:nvPr/>
          </p:nvGrpSpPr>
          <p:grpSpPr bwMode="auto">
            <a:xfrm rot="-5400000">
              <a:off x="5040" y="2832"/>
              <a:ext cx="384" cy="192"/>
              <a:chOff x="2112" y="2064"/>
              <a:chExt cx="384" cy="192"/>
            </a:xfrm>
          </p:grpSpPr>
          <p:sp>
            <p:nvSpPr>
              <p:cNvPr id="82" name="Rectangle 330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83" name="Freeform 331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70" name="Group 332"/>
            <p:cNvGrpSpPr>
              <a:grpSpLocks/>
            </p:cNvGrpSpPr>
            <p:nvPr/>
          </p:nvGrpSpPr>
          <p:grpSpPr bwMode="auto">
            <a:xfrm rot="5400000" flipV="1">
              <a:off x="5040" y="2256"/>
              <a:ext cx="384" cy="192"/>
              <a:chOff x="2112" y="2064"/>
              <a:chExt cx="384" cy="192"/>
            </a:xfrm>
          </p:grpSpPr>
          <p:sp>
            <p:nvSpPr>
              <p:cNvPr id="80" name="Rectangle 333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81" name="Freeform 334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71" name="Group 335"/>
            <p:cNvGrpSpPr>
              <a:grpSpLocks/>
            </p:cNvGrpSpPr>
            <p:nvPr/>
          </p:nvGrpSpPr>
          <p:grpSpPr bwMode="auto">
            <a:xfrm rot="5400000" flipV="1">
              <a:off x="3744" y="2256"/>
              <a:ext cx="384" cy="192"/>
              <a:chOff x="2112" y="2064"/>
              <a:chExt cx="384" cy="192"/>
            </a:xfrm>
          </p:grpSpPr>
          <p:sp>
            <p:nvSpPr>
              <p:cNvPr id="78" name="Rectangle 336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79" name="Freeform 337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72" name="Group 338"/>
            <p:cNvGrpSpPr>
              <a:grpSpLocks/>
            </p:cNvGrpSpPr>
            <p:nvPr/>
          </p:nvGrpSpPr>
          <p:grpSpPr bwMode="auto">
            <a:xfrm rot="5400000" flipV="1">
              <a:off x="4176" y="2256"/>
              <a:ext cx="384" cy="192"/>
              <a:chOff x="2112" y="2064"/>
              <a:chExt cx="384" cy="192"/>
            </a:xfrm>
          </p:grpSpPr>
          <p:sp>
            <p:nvSpPr>
              <p:cNvPr id="76" name="Rectangle 339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77" name="Freeform 340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73" name="Group 341"/>
            <p:cNvGrpSpPr>
              <a:grpSpLocks/>
            </p:cNvGrpSpPr>
            <p:nvPr/>
          </p:nvGrpSpPr>
          <p:grpSpPr bwMode="auto">
            <a:xfrm rot="5400000" flipV="1">
              <a:off x="4608" y="2256"/>
              <a:ext cx="384" cy="192"/>
              <a:chOff x="2112" y="2064"/>
              <a:chExt cx="384" cy="192"/>
            </a:xfrm>
          </p:grpSpPr>
          <p:sp>
            <p:nvSpPr>
              <p:cNvPr id="74" name="Rectangle 342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75" name="Freeform 343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</p:grpSp>
      <p:sp>
        <p:nvSpPr>
          <p:cNvPr id="98" name="Text Box 116"/>
          <p:cNvSpPr txBox="1">
            <a:spLocks noChangeArrowheads="1"/>
          </p:cNvSpPr>
          <p:nvPr/>
        </p:nvSpPr>
        <p:spPr bwMode="auto">
          <a:xfrm>
            <a:off x="533400" y="5546725"/>
            <a:ext cx="22924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r-HR" altLang="sr-Latn-RS" sz="2000">
                <a:solidFill>
                  <a:schemeClr val="folHlink"/>
                </a:solidFill>
                <a:latin typeface="Arial" panose="020B0604020202020204" pitchFamily="34" charset="0"/>
              </a:rPr>
              <a:t>Пример: </a:t>
            </a:r>
            <a:r>
              <a:rPr lang="hr-HR" altLang="sr-Latn-RS" sz="2000" err="1">
                <a:solidFill>
                  <a:schemeClr val="folHlink"/>
                </a:solidFill>
                <a:latin typeface="Arial" panose="020B0604020202020204" pitchFamily="34" charset="0"/>
              </a:rPr>
              <a:t>ходник</a:t>
            </a:r>
            <a:r>
              <a:rPr lang="hr-HR" altLang="sr-Latn-RS" sz="2000">
                <a:solidFill>
                  <a:schemeClr val="folHlink"/>
                </a:solidFill>
                <a:latin typeface="Arial" panose="020B0604020202020204" pitchFamily="34" charset="0"/>
              </a:rPr>
              <a:t> </a:t>
            </a:r>
            <a:endParaRPr lang="hr-HR" altLang="sr-Latn-RS" sz="2000" b="1">
              <a:solidFill>
                <a:schemeClr val="folHlink"/>
              </a:solidFill>
              <a:latin typeface="Arial" panose="020B0604020202020204" pitchFamily="34" charset="0"/>
              <a:cs typeface="Arial"/>
            </a:endParaRPr>
          </a:p>
        </p:txBody>
      </p:sp>
      <p:grpSp>
        <p:nvGrpSpPr>
          <p:cNvPr id="99" name="Group 372"/>
          <p:cNvGrpSpPr>
            <a:grpSpLocks/>
          </p:cNvGrpSpPr>
          <p:nvPr/>
        </p:nvGrpSpPr>
        <p:grpSpPr bwMode="auto">
          <a:xfrm>
            <a:off x="2438400" y="5480050"/>
            <a:ext cx="6172200" cy="860425"/>
            <a:chOff x="1536" y="3452"/>
            <a:chExt cx="3888" cy="542"/>
          </a:xfrm>
        </p:grpSpPr>
        <p:grpSp>
          <p:nvGrpSpPr>
            <p:cNvPr id="100" name="Group 92"/>
            <p:cNvGrpSpPr>
              <a:grpSpLocks/>
            </p:cNvGrpSpPr>
            <p:nvPr/>
          </p:nvGrpSpPr>
          <p:grpSpPr bwMode="auto">
            <a:xfrm rot="-5400000">
              <a:off x="2112" y="3552"/>
              <a:ext cx="384" cy="192"/>
              <a:chOff x="2112" y="2064"/>
              <a:chExt cx="384" cy="192"/>
            </a:xfrm>
          </p:grpSpPr>
          <p:sp>
            <p:nvSpPr>
              <p:cNvPr id="122" name="Rectangle 93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23" name="Freeform 94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101" name="Group 95"/>
            <p:cNvGrpSpPr>
              <a:grpSpLocks/>
            </p:cNvGrpSpPr>
            <p:nvPr/>
          </p:nvGrpSpPr>
          <p:grpSpPr bwMode="auto">
            <a:xfrm rot="-5400000">
              <a:off x="2976" y="3552"/>
              <a:ext cx="384" cy="192"/>
              <a:chOff x="2112" y="2064"/>
              <a:chExt cx="384" cy="192"/>
            </a:xfrm>
          </p:grpSpPr>
          <p:sp>
            <p:nvSpPr>
              <p:cNvPr id="120" name="Rectangle 96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21" name="Freeform 97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102" name="Group 104"/>
            <p:cNvGrpSpPr>
              <a:grpSpLocks/>
            </p:cNvGrpSpPr>
            <p:nvPr/>
          </p:nvGrpSpPr>
          <p:grpSpPr bwMode="auto">
            <a:xfrm rot="-5400000">
              <a:off x="3840" y="3552"/>
              <a:ext cx="384" cy="192"/>
              <a:chOff x="2112" y="2064"/>
              <a:chExt cx="384" cy="192"/>
            </a:xfrm>
          </p:grpSpPr>
          <p:sp>
            <p:nvSpPr>
              <p:cNvPr id="118" name="Rectangle 105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19" name="Freeform 106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103" name="Group 296"/>
            <p:cNvGrpSpPr>
              <a:grpSpLocks/>
            </p:cNvGrpSpPr>
            <p:nvPr/>
          </p:nvGrpSpPr>
          <p:grpSpPr bwMode="auto">
            <a:xfrm>
              <a:off x="1536" y="3740"/>
              <a:ext cx="3888" cy="254"/>
              <a:chOff x="1536" y="3740"/>
              <a:chExt cx="3888" cy="254"/>
            </a:xfrm>
          </p:grpSpPr>
          <p:grpSp>
            <p:nvGrpSpPr>
              <p:cNvPr id="107" name="Group 286"/>
              <p:cNvGrpSpPr>
                <a:grpSpLocks/>
              </p:cNvGrpSpPr>
              <p:nvPr/>
            </p:nvGrpSpPr>
            <p:grpSpPr bwMode="auto">
              <a:xfrm>
                <a:off x="1536" y="3744"/>
                <a:ext cx="3888" cy="250"/>
                <a:chOff x="1536" y="3744"/>
                <a:chExt cx="3888" cy="250"/>
              </a:xfrm>
            </p:grpSpPr>
            <p:sp>
              <p:nvSpPr>
                <p:cNvPr id="116" name="Freeform 74"/>
                <p:cNvSpPr>
                  <a:spLocks/>
                </p:cNvSpPr>
                <p:nvPr/>
              </p:nvSpPr>
              <p:spPr bwMode="auto">
                <a:xfrm>
                  <a:off x="1776" y="3888"/>
                  <a:ext cx="3648" cy="48"/>
                </a:xfrm>
                <a:custGeom>
                  <a:avLst/>
                  <a:gdLst>
                    <a:gd name="T0" fmla="*/ 0 w 3216"/>
                    <a:gd name="T1" fmla="*/ 0 h 1"/>
                    <a:gd name="T2" fmla="*/ 3648 w 3216"/>
                    <a:gd name="T3" fmla="*/ 0 h 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3216" h="1">
                      <a:moveTo>
                        <a:pt x="0" y="0"/>
                      </a:moveTo>
                      <a:lnTo>
                        <a:pt x="3216" y="0"/>
                      </a:lnTo>
                    </a:path>
                  </a:pathLst>
                </a:custGeom>
                <a:noFill/>
                <a:ln w="28575" cmpd="sng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r-HR"/>
                </a:p>
              </p:txBody>
            </p:sp>
            <p:sp>
              <p:nvSpPr>
                <p:cNvPr id="117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1536" y="3744"/>
                  <a:ext cx="232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buNone/>
                  </a:pPr>
                  <a:r>
                    <a:rPr lang="en-GB" altLang="sr-Latn-RS" sz="2000" b="1">
                      <a:solidFill>
                        <a:srgbClr val="FF3300"/>
                      </a:solidFill>
                      <a:latin typeface="Arial" panose="020B0604020202020204" pitchFamily="34" charset="0"/>
                    </a:rPr>
                    <a:t>B</a:t>
                  </a:r>
                  <a:endParaRPr lang="en-GB" altLang="sr-Latn-RS" sz="2000" b="1">
                    <a:solidFill>
                      <a:srgbClr val="FFFF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08" name="Line 75"/>
              <p:cNvSpPr>
                <a:spLocks noChangeShapeType="1"/>
              </p:cNvSpPr>
              <p:nvPr/>
            </p:nvSpPr>
            <p:spPr bwMode="auto">
              <a:xfrm flipH="1">
                <a:off x="2256" y="3744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109" name="Oval 79"/>
              <p:cNvSpPr>
                <a:spLocks noChangeArrowheads="1"/>
              </p:cNvSpPr>
              <p:nvPr/>
            </p:nvSpPr>
            <p:spPr bwMode="auto">
              <a:xfrm>
                <a:off x="2232" y="3864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10" name="Line 76"/>
              <p:cNvSpPr>
                <a:spLocks noChangeShapeType="1"/>
              </p:cNvSpPr>
              <p:nvPr/>
            </p:nvSpPr>
            <p:spPr bwMode="auto">
              <a:xfrm flipH="1">
                <a:off x="3120" y="3744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111" name="Oval 81"/>
              <p:cNvSpPr>
                <a:spLocks noChangeArrowheads="1"/>
              </p:cNvSpPr>
              <p:nvPr/>
            </p:nvSpPr>
            <p:spPr bwMode="auto">
              <a:xfrm>
                <a:off x="3096" y="3864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12" name="Line 77"/>
              <p:cNvSpPr>
                <a:spLocks noChangeShapeType="1"/>
              </p:cNvSpPr>
              <p:nvPr/>
            </p:nvSpPr>
            <p:spPr bwMode="auto">
              <a:xfrm flipH="1">
                <a:off x="3984" y="3744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113" name="Oval 80"/>
              <p:cNvSpPr>
                <a:spLocks noChangeArrowheads="1"/>
              </p:cNvSpPr>
              <p:nvPr/>
            </p:nvSpPr>
            <p:spPr bwMode="auto">
              <a:xfrm>
                <a:off x="3960" y="3864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14" name="Line 125"/>
              <p:cNvSpPr>
                <a:spLocks noChangeShapeType="1"/>
              </p:cNvSpPr>
              <p:nvPr/>
            </p:nvSpPr>
            <p:spPr bwMode="auto">
              <a:xfrm flipH="1">
                <a:off x="4848" y="3740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115" name="Oval 126"/>
              <p:cNvSpPr>
                <a:spLocks noChangeArrowheads="1"/>
              </p:cNvSpPr>
              <p:nvPr/>
            </p:nvSpPr>
            <p:spPr bwMode="auto">
              <a:xfrm>
                <a:off x="4824" y="386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</p:grpSp>
        <p:grpSp>
          <p:nvGrpSpPr>
            <p:cNvPr id="104" name="Group 127"/>
            <p:cNvGrpSpPr>
              <a:grpSpLocks/>
            </p:cNvGrpSpPr>
            <p:nvPr/>
          </p:nvGrpSpPr>
          <p:grpSpPr bwMode="auto">
            <a:xfrm rot="-5400000">
              <a:off x="4704" y="3548"/>
              <a:ext cx="384" cy="192"/>
              <a:chOff x="2112" y="2064"/>
              <a:chExt cx="384" cy="192"/>
            </a:xfrm>
          </p:grpSpPr>
          <p:sp>
            <p:nvSpPr>
              <p:cNvPr id="105" name="Rectangle 128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06" name="Freeform 129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</p:grpSp>
      <p:sp>
        <p:nvSpPr>
          <p:cNvPr id="124" name="Text Box 138"/>
          <p:cNvSpPr txBox="1">
            <a:spLocks noChangeArrowheads="1"/>
          </p:cNvSpPr>
          <p:nvPr/>
        </p:nvSpPr>
        <p:spPr bwMode="auto">
          <a:xfrm>
            <a:off x="5562600" y="1676400"/>
            <a:ext cx="35634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r-HR" altLang="sr-Latn-RS" sz="2000" err="1">
                <a:solidFill>
                  <a:schemeClr val="folHlink"/>
                </a:solidFill>
                <a:latin typeface="Arial" panose="020B0604020202020204" pitchFamily="34" charset="0"/>
              </a:rPr>
              <a:t>Пример</a:t>
            </a:r>
            <a:r>
              <a:rPr lang="en-GB" altLang="sr-Latn-RS" sz="2000" b="1">
                <a:solidFill>
                  <a:schemeClr val="folHlink"/>
                </a:solidFill>
                <a:latin typeface="Arial" panose="020B0604020202020204" pitchFamily="34" charset="0"/>
              </a:rPr>
              <a:t>: </a:t>
            </a:r>
            <a:r>
              <a:rPr lang="en-GB" altLang="sr-Latn-RS" sz="2000" err="1">
                <a:solidFill>
                  <a:schemeClr val="folHlink"/>
                </a:solidFill>
                <a:latin typeface="Arial" panose="020B0604020202020204" pitchFamily="34" charset="0"/>
              </a:rPr>
              <a:t>широко</a:t>
            </a:r>
            <a:r>
              <a:rPr lang="en-GB" altLang="sr-Latn-RS" sz="2000">
                <a:solidFill>
                  <a:schemeClr val="folHlink"/>
                </a:solidFill>
                <a:latin typeface="Arial" panose="020B0604020202020204" pitchFamily="34" charset="0"/>
              </a:rPr>
              <a:t> </a:t>
            </a:r>
            <a:r>
              <a:rPr lang="en-GB" altLang="sr-Latn-RS" sz="2000" err="1">
                <a:solidFill>
                  <a:schemeClr val="folHlink"/>
                </a:solidFill>
                <a:latin typeface="Arial" panose="020B0604020202020204" pitchFamily="34" charset="0"/>
              </a:rPr>
              <a:t>подрачје</a:t>
            </a:r>
            <a:r>
              <a:rPr lang="en-GB" altLang="sr-Latn-RS" sz="2000">
                <a:solidFill>
                  <a:schemeClr val="folHlink"/>
                </a:solidFill>
                <a:latin typeface="Arial" panose="020B0604020202020204" pitchFamily="34" charset="0"/>
              </a:rPr>
              <a:t> </a:t>
            </a:r>
            <a:endParaRPr lang="hr-HR" altLang="sr-Latn-RS" sz="2000" b="1">
              <a:solidFill>
                <a:schemeClr val="folHlink"/>
              </a:solidFill>
              <a:latin typeface="Arial" panose="020B0604020202020204" pitchFamily="34" charset="0"/>
              <a:cs typeface="Arial"/>
            </a:endParaRPr>
          </a:p>
        </p:txBody>
      </p:sp>
      <p:grpSp>
        <p:nvGrpSpPr>
          <p:cNvPr id="125" name="Group 346"/>
          <p:cNvGrpSpPr>
            <a:grpSpLocks/>
          </p:cNvGrpSpPr>
          <p:nvPr/>
        </p:nvGrpSpPr>
        <p:grpSpPr bwMode="auto">
          <a:xfrm>
            <a:off x="5181600" y="2362200"/>
            <a:ext cx="3352800" cy="2743200"/>
            <a:chOff x="3264" y="1488"/>
            <a:chExt cx="2112" cy="1728"/>
          </a:xfrm>
        </p:grpSpPr>
        <p:grpSp>
          <p:nvGrpSpPr>
            <p:cNvPr id="126" name="Group 148"/>
            <p:cNvGrpSpPr>
              <a:grpSpLocks/>
            </p:cNvGrpSpPr>
            <p:nvPr/>
          </p:nvGrpSpPr>
          <p:grpSpPr bwMode="auto">
            <a:xfrm rot="-5400000">
              <a:off x="4080" y="1584"/>
              <a:ext cx="384" cy="192"/>
              <a:chOff x="2112" y="2064"/>
              <a:chExt cx="384" cy="192"/>
            </a:xfrm>
          </p:grpSpPr>
          <p:sp>
            <p:nvSpPr>
              <p:cNvPr id="158" name="Rectangle 149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59" name="Freeform 150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127" name="Group 224"/>
            <p:cNvGrpSpPr>
              <a:grpSpLocks/>
            </p:cNvGrpSpPr>
            <p:nvPr/>
          </p:nvGrpSpPr>
          <p:grpSpPr bwMode="auto">
            <a:xfrm rot="-5400000">
              <a:off x="4944" y="1584"/>
              <a:ext cx="384" cy="192"/>
              <a:chOff x="2112" y="2064"/>
              <a:chExt cx="384" cy="192"/>
            </a:xfrm>
          </p:grpSpPr>
          <p:sp>
            <p:nvSpPr>
              <p:cNvPr id="156" name="Rectangle 225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57" name="Freeform 226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128" name="Group 236"/>
            <p:cNvGrpSpPr>
              <a:grpSpLocks/>
            </p:cNvGrpSpPr>
            <p:nvPr/>
          </p:nvGrpSpPr>
          <p:grpSpPr bwMode="auto">
            <a:xfrm rot="-5400000">
              <a:off x="4080" y="2736"/>
              <a:ext cx="384" cy="192"/>
              <a:chOff x="2112" y="2064"/>
              <a:chExt cx="384" cy="192"/>
            </a:xfrm>
          </p:grpSpPr>
          <p:sp>
            <p:nvSpPr>
              <p:cNvPr id="154" name="Rectangle 237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55" name="Freeform 238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129" name="Group 248"/>
            <p:cNvGrpSpPr>
              <a:grpSpLocks/>
            </p:cNvGrpSpPr>
            <p:nvPr/>
          </p:nvGrpSpPr>
          <p:grpSpPr bwMode="auto">
            <a:xfrm rot="-5400000">
              <a:off x="4944" y="2736"/>
              <a:ext cx="384" cy="192"/>
              <a:chOff x="2112" y="2064"/>
              <a:chExt cx="384" cy="192"/>
            </a:xfrm>
          </p:grpSpPr>
          <p:sp>
            <p:nvSpPr>
              <p:cNvPr id="152" name="Rectangle 249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53" name="Freeform 250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130" name="Group 260"/>
            <p:cNvGrpSpPr>
              <a:grpSpLocks/>
            </p:cNvGrpSpPr>
            <p:nvPr/>
          </p:nvGrpSpPr>
          <p:grpSpPr bwMode="auto">
            <a:xfrm rot="5400000" flipV="1">
              <a:off x="3648" y="2160"/>
              <a:ext cx="384" cy="192"/>
              <a:chOff x="2112" y="2064"/>
              <a:chExt cx="384" cy="192"/>
            </a:xfrm>
          </p:grpSpPr>
          <p:sp>
            <p:nvSpPr>
              <p:cNvPr id="150" name="Rectangle 261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51" name="Freeform 262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131" name="Group 272"/>
            <p:cNvGrpSpPr>
              <a:grpSpLocks/>
            </p:cNvGrpSpPr>
            <p:nvPr/>
          </p:nvGrpSpPr>
          <p:grpSpPr bwMode="auto">
            <a:xfrm rot="5400000" flipV="1">
              <a:off x="4512" y="2160"/>
              <a:ext cx="384" cy="192"/>
              <a:chOff x="2112" y="2064"/>
              <a:chExt cx="384" cy="192"/>
            </a:xfrm>
          </p:grpSpPr>
          <p:sp>
            <p:nvSpPr>
              <p:cNvPr id="148" name="Rectangle 273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rgbClr val="FF33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49" name="Freeform 274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132" name="Group 294"/>
            <p:cNvGrpSpPr>
              <a:grpSpLocks/>
            </p:cNvGrpSpPr>
            <p:nvPr/>
          </p:nvGrpSpPr>
          <p:grpSpPr bwMode="auto">
            <a:xfrm>
              <a:off x="3264" y="1776"/>
              <a:ext cx="2112" cy="1440"/>
              <a:chOff x="3264" y="1776"/>
              <a:chExt cx="2112" cy="1440"/>
            </a:xfrm>
          </p:grpSpPr>
          <p:sp>
            <p:nvSpPr>
              <p:cNvPr id="133" name="Line 146"/>
              <p:cNvSpPr>
                <a:spLocks noChangeShapeType="1"/>
              </p:cNvSpPr>
              <p:nvPr/>
            </p:nvSpPr>
            <p:spPr bwMode="auto">
              <a:xfrm>
                <a:off x="4224" y="1776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134" name="Oval 147"/>
              <p:cNvSpPr>
                <a:spLocks noChangeArrowheads="1"/>
              </p:cNvSpPr>
              <p:nvPr/>
            </p:nvSpPr>
            <p:spPr bwMode="auto">
              <a:xfrm>
                <a:off x="4200" y="1944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35" name="Line 222"/>
              <p:cNvSpPr>
                <a:spLocks noChangeShapeType="1"/>
              </p:cNvSpPr>
              <p:nvPr/>
            </p:nvSpPr>
            <p:spPr bwMode="auto">
              <a:xfrm flipH="1">
                <a:off x="5088" y="1776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136" name="Oval 223"/>
              <p:cNvSpPr>
                <a:spLocks noChangeArrowheads="1"/>
              </p:cNvSpPr>
              <p:nvPr/>
            </p:nvSpPr>
            <p:spPr bwMode="auto">
              <a:xfrm>
                <a:off x="5064" y="1944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37" name="Line 234"/>
              <p:cNvSpPr>
                <a:spLocks noChangeShapeType="1"/>
              </p:cNvSpPr>
              <p:nvPr/>
            </p:nvSpPr>
            <p:spPr bwMode="auto">
              <a:xfrm flipH="1">
                <a:off x="4224" y="292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138" name="Oval 235"/>
              <p:cNvSpPr>
                <a:spLocks noChangeArrowheads="1"/>
              </p:cNvSpPr>
              <p:nvPr/>
            </p:nvSpPr>
            <p:spPr bwMode="auto">
              <a:xfrm>
                <a:off x="4200" y="309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39" name="Line 246"/>
              <p:cNvSpPr>
                <a:spLocks noChangeShapeType="1"/>
              </p:cNvSpPr>
              <p:nvPr/>
            </p:nvSpPr>
            <p:spPr bwMode="auto">
              <a:xfrm flipH="1">
                <a:off x="5088" y="292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140" name="Oval 247"/>
              <p:cNvSpPr>
                <a:spLocks noChangeArrowheads="1"/>
              </p:cNvSpPr>
              <p:nvPr/>
            </p:nvSpPr>
            <p:spPr bwMode="auto">
              <a:xfrm>
                <a:off x="5064" y="309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41" name="Line 258"/>
              <p:cNvSpPr>
                <a:spLocks noChangeShapeType="1"/>
              </p:cNvSpPr>
              <p:nvPr/>
            </p:nvSpPr>
            <p:spPr bwMode="auto">
              <a:xfrm flipH="1" flipV="1">
                <a:off x="3792" y="196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142" name="Oval 259"/>
              <p:cNvSpPr>
                <a:spLocks noChangeArrowheads="1"/>
              </p:cNvSpPr>
              <p:nvPr/>
            </p:nvSpPr>
            <p:spPr bwMode="auto">
              <a:xfrm flipV="1">
                <a:off x="3768" y="1944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43" name="Line 270"/>
              <p:cNvSpPr>
                <a:spLocks noChangeShapeType="1"/>
              </p:cNvSpPr>
              <p:nvPr/>
            </p:nvSpPr>
            <p:spPr bwMode="auto">
              <a:xfrm flipH="1" flipV="1">
                <a:off x="4656" y="2016"/>
                <a:ext cx="0" cy="144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144" name="Oval 271"/>
              <p:cNvSpPr>
                <a:spLocks noChangeArrowheads="1"/>
              </p:cNvSpPr>
              <p:nvPr/>
            </p:nvSpPr>
            <p:spPr bwMode="auto">
              <a:xfrm flipV="1">
                <a:off x="4632" y="1944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grpSp>
            <p:nvGrpSpPr>
              <p:cNvPr id="145" name="Group 288"/>
              <p:cNvGrpSpPr>
                <a:grpSpLocks/>
              </p:cNvGrpSpPr>
              <p:nvPr/>
            </p:nvGrpSpPr>
            <p:grpSpPr bwMode="auto">
              <a:xfrm>
                <a:off x="3264" y="1824"/>
                <a:ext cx="2112" cy="1392"/>
                <a:chOff x="3264" y="1872"/>
                <a:chExt cx="2112" cy="1392"/>
              </a:xfrm>
            </p:grpSpPr>
            <p:sp>
              <p:nvSpPr>
                <p:cNvPr id="146" name="Freeform 282"/>
                <p:cNvSpPr>
                  <a:spLocks/>
                </p:cNvSpPr>
                <p:nvPr/>
              </p:nvSpPr>
              <p:spPr bwMode="auto">
                <a:xfrm>
                  <a:off x="3504" y="2016"/>
                  <a:ext cx="1872" cy="1248"/>
                </a:xfrm>
                <a:custGeom>
                  <a:avLst/>
                  <a:gdLst>
                    <a:gd name="T0" fmla="*/ 0 w 1872"/>
                    <a:gd name="T1" fmla="*/ 0 h 1248"/>
                    <a:gd name="T2" fmla="*/ 1872 w 1872"/>
                    <a:gd name="T3" fmla="*/ 0 h 1248"/>
                    <a:gd name="T4" fmla="*/ 1872 w 1872"/>
                    <a:gd name="T5" fmla="*/ 1152 h 1248"/>
                    <a:gd name="T6" fmla="*/ 144 w 1872"/>
                    <a:gd name="T7" fmla="*/ 1152 h 1248"/>
                    <a:gd name="T8" fmla="*/ 144 w 1872"/>
                    <a:gd name="T9" fmla="*/ 1248 h 12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872" h="1248">
                      <a:moveTo>
                        <a:pt x="0" y="0"/>
                      </a:moveTo>
                      <a:lnTo>
                        <a:pt x="1872" y="0"/>
                      </a:lnTo>
                      <a:lnTo>
                        <a:pt x="1872" y="1152"/>
                      </a:lnTo>
                      <a:lnTo>
                        <a:pt x="144" y="1152"/>
                      </a:lnTo>
                      <a:lnTo>
                        <a:pt x="144" y="1248"/>
                      </a:lnTo>
                    </a:path>
                  </a:pathLst>
                </a:custGeom>
                <a:noFill/>
                <a:ln w="28575" cmpd="sng">
                  <a:solidFill>
                    <a:srgbClr val="FF3300"/>
                  </a:solidFill>
                  <a:round/>
                  <a:headEnd type="none" w="med" len="med"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r-HR"/>
                </a:p>
              </p:txBody>
            </p:sp>
            <p:sp>
              <p:nvSpPr>
                <p:cNvPr id="147" name="Text Box 283"/>
                <p:cNvSpPr txBox="1">
                  <a:spLocks noChangeArrowheads="1"/>
                </p:cNvSpPr>
                <p:nvPr/>
              </p:nvSpPr>
              <p:spPr bwMode="auto">
                <a:xfrm>
                  <a:off x="3264" y="1872"/>
                  <a:ext cx="232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buNone/>
                  </a:pPr>
                  <a:r>
                    <a:rPr lang="en-GB" altLang="sr-Latn-RS" sz="2000" b="1">
                      <a:solidFill>
                        <a:srgbClr val="FF3300"/>
                      </a:solidFill>
                      <a:latin typeface="Arial" panose="020B0604020202020204" pitchFamily="34" charset="0"/>
                    </a:rPr>
                    <a:t>B</a:t>
                  </a:r>
                  <a:endParaRPr lang="en-GB" altLang="sr-Latn-RS" sz="2000" b="1">
                    <a:solidFill>
                      <a:srgbClr val="FFFF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60" name="Group 345"/>
          <p:cNvGrpSpPr>
            <a:grpSpLocks/>
          </p:cNvGrpSpPr>
          <p:nvPr/>
        </p:nvGrpSpPr>
        <p:grpSpPr bwMode="auto">
          <a:xfrm>
            <a:off x="5181600" y="1981200"/>
            <a:ext cx="3505200" cy="2819400"/>
            <a:chOff x="3264" y="1248"/>
            <a:chExt cx="2208" cy="1776"/>
          </a:xfrm>
        </p:grpSpPr>
        <p:grpSp>
          <p:nvGrpSpPr>
            <p:cNvPr id="161" name="Group 142"/>
            <p:cNvGrpSpPr>
              <a:grpSpLocks/>
            </p:cNvGrpSpPr>
            <p:nvPr/>
          </p:nvGrpSpPr>
          <p:grpSpPr bwMode="auto">
            <a:xfrm rot="-5400000">
              <a:off x="3648" y="1584"/>
              <a:ext cx="384" cy="192"/>
              <a:chOff x="2112" y="2064"/>
              <a:chExt cx="384" cy="192"/>
            </a:xfrm>
          </p:grpSpPr>
          <p:sp>
            <p:nvSpPr>
              <p:cNvPr id="193" name="Rectangle 143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94" name="Freeform 144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162" name="Group 218"/>
            <p:cNvGrpSpPr>
              <a:grpSpLocks/>
            </p:cNvGrpSpPr>
            <p:nvPr/>
          </p:nvGrpSpPr>
          <p:grpSpPr bwMode="auto">
            <a:xfrm rot="-5400000">
              <a:off x="4512" y="1584"/>
              <a:ext cx="384" cy="192"/>
              <a:chOff x="2112" y="2064"/>
              <a:chExt cx="384" cy="192"/>
            </a:xfrm>
          </p:grpSpPr>
          <p:sp>
            <p:nvSpPr>
              <p:cNvPr id="191" name="Rectangle 219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92" name="Freeform 220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163" name="Group 230"/>
            <p:cNvGrpSpPr>
              <a:grpSpLocks/>
            </p:cNvGrpSpPr>
            <p:nvPr/>
          </p:nvGrpSpPr>
          <p:grpSpPr bwMode="auto">
            <a:xfrm rot="-5400000">
              <a:off x="3648" y="2736"/>
              <a:ext cx="384" cy="192"/>
              <a:chOff x="2112" y="2064"/>
              <a:chExt cx="384" cy="192"/>
            </a:xfrm>
          </p:grpSpPr>
          <p:sp>
            <p:nvSpPr>
              <p:cNvPr id="189" name="Rectangle 231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90" name="Freeform 232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164" name="Group 242"/>
            <p:cNvGrpSpPr>
              <a:grpSpLocks/>
            </p:cNvGrpSpPr>
            <p:nvPr/>
          </p:nvGrpSpPr>
          <p:grpSpPr bwMode="auto">
            <a:xfrm rot="-5400000">
              <a:off x="4512" y="2736"/>
              <a:ext cx="384" cy="192"/>
              <a:chOff x="2112" y="2064"/>
              <a:chExt cx="384" cy="192"/>
            </a:xfrm>
          </p:grpSpPr>
          <p:sp>
            <p:nvSpPr>
              <p:cNvPr id="187" name="Rectangle 243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88" name="Freeform 244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165" name="Group 254"/>
            <p:cNvGrpSpPr>
              <a:grpSpLocks/>
            </p:cNvGrpSpPr>
            <p:nvPr/>
          </p:nvGrpSpPr>
          <p:grpSpPr bwMode="auto">
            <a:xfrm rot="5400000" flipV="1">
              <a:off x="4944" y="2160"/>
              <a:ext cx="384" cy="192"/>
              <a:chOff x="2112" y="2064"/>
              <a:chExt cx="384" cy="192"/>
            </a:xfrm>
          </p:grpSpPr>
          <p:sp>
            <p:nvSpPr>
              <p:cNvPr id="185" name="Rectangle 255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86" name="Freeform 256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166" name="Group 266"/>
            <p:cNvGrpSpPr>
              <a:grpSpLocks/>
            </p:cNvGrpSpPr>
            <p:nvPr/>
          </p:nvGrpSpPr>
          <p:grpSpPr bwMode="auto">
            <a:xfrm rot="5400000" flipV="1">
              <a:off x="4080" y="2160"/>
              <a:ext cx="384" cy="192"/>
              <a:chOff x="2112" y="2064"/>
              <a:chExt cx="384" cy="192"/>
            </a:xfrm>
          </p:grpSpPr>
          <p:sp>
            <p:nvSpPr>
              <p:cNvPr id="183" name="Rectangle 267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92" cy="96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84" name="Freeform 268"/>
              <p:cNvSpPr>
                <a:spLocks/>
              </p:cNvSpPr>
              <p:nvPr/>
            </p:nvSpPr>
            <p:spPr bwMode="auto">
              <a:xfrm>
                <a:off x="2112" y="2160"/>
                <a:ext cx="384" cy="96"/>
              </a:xfrm>
              <a:custGeom>
                <a:avLst/>
                <a:gdLst>
                  <a:gd name="T0" fmla="*/ 96 w 384"/>
                  <a:gd name="T1" fmla="*/ 0 h 96"/>
                  <a:gd name="T2" fmla="*/ 0 w 384"/>
                  <a:gd name="T3" fmla="*/ 96 h 96"/>
                  <a:gd name="T4" fmla="*/ 384 w 384"/>
                  <a:gd name="T5" fmla="*/ 96 h 96"/>
                  <a:gd name="T6" fmla="*/ 288 w 384"/>
                  <a:gd name="T7" fmla="*/ 0 h 96"/>
                  <a:gd name="T8" fmla="*/ 96 w 384"/>
                  <a:gd name="T9" fmla="*/ 0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96">
                    <a:moveTo>
                      <a:pt x="96" y="0"/>
                    </a:moveTo>
                    <a:lnTo>
                      <a:pt x="0" y="96"/>
                    </a:lnTo>
                    <a:lnTo>
                      <a:pt x="384" y="96"/>
                    </a:lnTo>
                    <a:lnTo>
                      <a:pt x="288" y="0"/>
                    </a:lnTo>
                    <a:lnTo>
                      <a:pt x="96" y="0"/>
                    </a:lnTo>
                    <a:close/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</p:grpSp>
        <p:grpSp>
          <p:nvGrpSpPr>
            <p:cNvPr id="167" name="Group 293"/>
            <p:cNvGrpSpPr>
              <a:grpSpLocks/>
            </p:cNvGrpSpPr>
            <p:nvPr/>
          </p:nvGrpSpPr>
          <p:grpSpPr bwMode="auto">
            <a:xfrm>
              <a:off x="3264" y="1248"/>
              <a:ext cx="2208" cy="1488"/>
              <a:chOff x="3264" y="1248"/>
              <a:chExt cx="2208" cy="1488"/>
            </a:xfrm>
          </p:grpSpPr>
          <p:sp>
            <p:nvSpPr>
              <p:cNvPr id="168" name="Line 140"/>
              <p:cNvSpPr>
                <a:spLocks noChangeShapeType="1"/>
              </p:cNvSpPr>
              <p:nvPr/>
            </p:nvSpPr>
            <p:spPr bwMode="auto">
              <a:xfrm flipH="1">
                <a:off x="3792" y="1416"/>
                <a:ext cx="0" cy="16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169" name="Oval 141"/>
              <p:cNvSpPr>
                <a:spLocks noChangeArrowheads="1"/>
              </p:cNvSpPr>
              <p:nvPr/>
            </p:nvSpPr>
            <p:spPr bwMode="auto">
              <a:xfrm>
                <a:off x="3768" y="1368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70" name="Line 216"/>
              <p:cNvSpPr>
                <a:spLocks noChangeShapeType="1"/>
              </p:cNvSpPr>
              <p:nvPr/>
            </p:nvSpPr>
            <p:spPr bwMode="auto">
              <a:xfrm flipH="1">
                <a:off x="4656" y="1416"/>
                <a:ext cx="0" cy="16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171" name="Oval 217"/>
              <p:cNvSpPr>
                <a:spLocks noChangeArrowheads="1"/>
              </p:cNvSpPr>
              <p:nvPr/>
            </p:nvSpPr>
            <p:spPr bwMode="auto">
              <a:xfrm>
                <a:off x="4632" y="1368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72" name="Line 228"/>
              <p:cNvSpPr>
                <a:spLocks noChangeShapeType="1"/>
              </p:cNvSpPr>
              <p:nvPr/>
            </p:nvSpPr>
            <p:spPr bwMode="auto">
              <a:xfrm flipH="1">
                <a:off x="3792" y="2568"/>
                <a:ext cx="0" cy="16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173" name="Oval 229"/>
              <p:cNvSpPr>
                <a:spLocks noChangeArrowheads="1"/>
              </p:cNvSpPr>
              <p:nvPr/>
            </p:nvSpPr>
            <p:spPr bwMode="auto">
              <a:xfrm>
                <a:off x="3768" y="2520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74" name="Line 240"/>
              <p:cNvSpPr>
                <a:spLocks noChangeShapeType="1"/>
              </p:cNvSpPr>
              <p:nvPr/>
            </p:nvSpPr>
            <p:spPr bwMode="auto">
              <a:xfrm flipH="1">
                <a:off x="4656" y="2568"/>
                <a:ext cx="0" cy="16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175" name="Oval 241"/>
              <p:cNvSpPr>
                <a:spLocks noChangeArrowheads="1"/>
              </p:cNvSpPr>
              <p:nvPr/>
            </p:nvSpPr>
            <p:spPr bwMode="auto">
              <a:xfrm>
                <a:off x="4632" y="2520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76" name="Line 252"/>
              <p:cNvSpPr>
                <a:spLocks noChangeShapeType="1"/>
              </p:cNvSpPr>
              <p:nvPr/>
            </p:nvSpPr>
            <p:spPr bwMode="auto">
              <a:xfrm flipH="1" flipV="1">
                <a:off x="5088" y="2352"/>
                <a:ext cx="0" cy="16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177" name="Oval 253"/>
              <p:cNvSpPr>
                <a:spLocks noChangeArrowheads="1"/>
              </p:cNvSpPr>
              <p:nvPr/>
            </p:nvSpPr>
            <p:spPr bwMode="auto">
              <a:xfrm flipV="1">
                <a:off x="5064" y="2520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sp>
            <p:nvSpPr>
              <p:cNvPr id="178" name="Line 264"/>
              <p:cNvSpPr>
                <a:spLocks noChangeShapeType="1"/>
              </p:cNvSpPr>
              <p:nvPr/>
            </p:nvSpPr>
            <p:spPr bwMode="auto">
              <a:xfrm flipH="1" flipV="1">
                <a:off x="4224" y="2352"/>
                <a:ext cx="0" cy="16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hr-HR"/>
              </a:p>
            </p:txBody>
          </p:sp>
          <p:sp>
            <p:nvSpPr>
              <p:cNvPr id="179" name="Oval 265"/>
              <p:cNvSpPr>
                <a:spLocks noChangeArrowheads="1"/>
              </p:cNvSpPr>
              <p:nvPr/>
            </p:nvSpPr>
            <p:spPr bwMode="auto">
              <a:xfrm flipV="1">
                <a:off x="4200" y="2520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hr-HR" altLang="sr-Latn-RS"/>
              </a:p>
            </p:txBody>
          </p:sp>
          <p:grpSp>
            <p:nvGrpSpPr>
              <p:cNvPr id="180" name="Group 287"/>
              <p:cNvGrpSpPr>
                <a:grpSpLocks/>
              </p:cNvGrpSpPr>
              <p:nvPr/>
            </p:nvGrpSpPr>
            <p:grpSpPr bwMode="auto">
              <a:xfrm>
                <a:off x="3264" y="1248"/>
                <a:ext cx="2208" cy="1440"/>
                <a:chOff x="3264" y="1296"/>
                <a:chExt cx="2208" cy="1440"/>
              </a:xfrm>
            </p:grpSpPr>
            <p:sp>
              <p:nvSpPr>
                <p:cNvPr id="181" name="Freeform 281"/>
                <p:cNvSpPr>
                  <a:spLocks/>
                </p:cNvSpPr>
                <p:nvPr/>
              </p:nvSpPr>
              <p:spPr bwMode="auto">
                <a:xfrm>
                  <a:off x="3504" y="1440"/>
                  <a:ext cx="1968" cy="1296"/>
                </a:xfrm>
                <a:custGeom>
                  <a:avLst/>
                  <a:gdLst>
                    <a:gd name="T0" fmla="*/ 0 w 1968"/>
                    <a:gd name="T1" fmla="*/ 0 h 1296"/>
                    <a:gd name="T2" fmla="*/ 1968 w 1968"/>
                    <a:gd name="T3" fmla="*/ 0 h 1296"/>
                    <a:gd name="T4" fmla="*/ 1968 w 1968"/>
                    <a:gd name="T5" fmla="*/ 1152 h 1296"/>
                    <a:gd name="T6" fmla="*/ 144 w 1968"/>
                    <a:gd name="T7" fmla="*/ 1152 h 1296"/>
                    <a:gd name="T8" fmla="*/ 144 w 1968"/>
                    <a:gd name="T9" fmla="*/ 1296 h 12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68" h="1296">
                      <a:moveTo>
                        <a:pt x="0" y="0"/>
                      </a:moveTo>
                      <a:lnTo>
                        <a:pt x="1968" y="0"/>
                      </a:lnTo>
                      <a:lnTo>
                        <a:pt x="1968" y="1152"/>
                      </a:lnTo>
                      <a:lnTo>
                        <a:pt x="144" y="1152"/>
                      </a:lnTo>
                      <a:lnTo>
                        <a:pt x="144" y="1296"/>
                      </a:lnTo>
                    </a:path>
                  </a:pathLst>
                </a:custGeom>
                <a:noFill/>
                <a:ln w="28575" cmpd="sng">
                  <a:solidFill>
                    <a:srgbClr val="FFFF00"/>
                  </a:solidFill>
                  <a:round/>
                  <a:headEnd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hr-HR"/>
                </a:p>
              </p:txBody>
            </p:sp>
            <p:sp>
              <p:nvSpPr>
                <p:cNvPr id="182" name="Text Box 284"/>
                <p:cNvSpPr txBox="1">
                  <a:spLocks noChangeArrowheads="1"/>
                </p:cNvSpPr>
                <p:nvPr/>
              </p:nvSpPr>
              <p:spPr bwMode="auto">
                <a:xfrm>
                  <a:off x="3264" y="1296"/>
                  <a:ext cx="232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buNone/>
                  </a:pPr>
                  <a:r>
                    <a:rPr lang="en-GB" altLang="sr-Latn-RS" sz="2000" b="1">
                      <a:solidFill>
                        <a:srgbClr val="FFFF00"/>
                      </a:solidFill>
                      <a:latin typeface="Arial" panose="020B0604020202020204" pitchFamily="34" charset="0"/>
                    </a:rPr>
                    <a:t>A</a:t>
                  </a:r>
                </a:p>
              </p:txBody>
            </p:sp>
          </p:grpSp>
        </p:grpSp>
      </p:grpSp>
      <p:sp>
        <p:nvSpPr>
          <p:cNvPr id="195" name="Rectangle 289"/>
          <p:cNvSpPr>
            <a:spLocks noChangeArrowheads="1"/>
          </p:cNvSpPr>
          <p:nvPr/>
        </p:nvSpPr>
        <p:spPr bwMode="auto">
          <a:xfrm>
            <a:off x="5667375" y="2105025"/>
            <a:ext cx="3124200" cy="30480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hr-HR" altLang="sr-Latn-RS"/>
          </a:p>
        </p:txBody>
      </p:sp>
      <p:sp>
        <p:nvSpPr>
          <p:cNvPr id="196" name="Freeform 297"/>
          <p:cNvSpPr>
            <a:spLocks/>
          </p:cNvSpPr>
          <p:nvPr/>
        </p:nvSpPr>
        <p:spPr bwMode="auto">
          <a:xfrm>
            <a:off x="2743200" y="5105400"/>
            <a:ext cx="152400" cy="457200"/>
          </a:xfrm>
          <a:custGeom>
            <a:avLst/>
            <a:gdLst>
              <a:gd name="T0" fmla="*/ 76200 w 96"/>
              <a:gd name="T1" fmla="*/ 0 h 288"/>
              <a:gd name="T2" fmla="*/ 0 w 96"/>
              <a:gd name="T3" fmla="*/ 228600 h 288"/>
              <a:gd name="T4" fmla="*/ 152400 w 96"/>
              <a:gd name="T5" fmla="*/ 152400 h 288"/>
              <a:gd name="T6" fmla="*/ 0 w 96"/>
              <a:gd name="T7" fmla="*/ 457200 h 2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288">
                <a:moveTo>
                  <a:pt x="48" y="0"/>
                </a:moveTo>
                <a:lnTo>
                  <a:pt x="0" y="144"/>
                </a:lnTo>
                <a:lnTo>
                  <a:pt x="96" y="96"/>
                </a:lnTo>
                <a:lnTo>
                  <a:pt x="0" y="288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197" name="Freeform 298"/>
          <p:cNvSpPr>
            <a:spLocks/>
          </p:cNvSpPr>
          <p:nvPr/>
        </p:nvSpPr>
        <p:spPr bwMode="auto">
          <a:xfrm>
            <a:off x="2743200" y="5105400"/>
            <a:ext cx="152400" cy="457200"/>
          </a:xfrm>
          <a:custGeom>
            <a:avLst/>
            <a:gdLst>
              <a:gd name="T0" fmla="*/ 76200 w 96"/>
              <a:gd name="T1" fmla="*/ 0 h 288"/>
              <a:gd name="T2" fmla="*/ 0 w 96"/>
              <a:gd name="T3" fmla="*/ 228600 h 288"/>
              <a:gd name="T4" fmla="*/ 152400 w 96"/>
              <a:gd name="T5" fmla="*/ 152400 h 288"/>
              <a:gd name="T6" fmla="*/ 0 w 96"/>
              <a:gd name="T7" fmla="*/ 457200 h 2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288">
                <a:moveTo>
                  <a:pt x="48" y="0"/>
                </a:moveTo>
                <a:lnTo>
                  <a:pt x="0" y="144"/>
                </a:lnTo>
                <a:lnTo>
                  <a:pt x="96" y="96"/>
                </a:lnTo>
                <a:lnTo>
                  <a:pt x="0" y="288"/>
                </a:lnTo>
              </a:path>
            </a:pathLst>
          </a:custGeom>
          <a:noFill/>
          <a:ln w="38100" cmpd="sng">
            <a:solidFill>
              <a:srgbClr val="CCFF33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198" name="Freeform 299"/>
          <p:cNvSpPr>
            <a:spLocks/>
          </p:cNvSpPr>
          <p:nvPr/>
        </p:nvSpPr>
        <p:spPr bwMode="auto">
          <a:xfrm>
            <a:off x="2743200" y="5105400"/>
            <a:ext cx="152400" cy="457200"/>
          </a:xfrm>
          <a:custGeom>
            <a:avLst/>
            <a:gdLst>
              <a:gd name="T0" fmla="*/ 76200 w 96"/>
              <a:gd name="T1" fmla="*/ 0 h 288"/>
              <a:gd name="T2" fmla="*/ 0 w 96"/>
              <a:gd name="T3" fmla="*/ 228600 h 288"/>
              <a:gd name="T4" fmla="*/ 152400 w 96"/>
              <a:gd name="T5" fmla="*/ 152400 h 288"/>
              <a:gd name="T6" fmla="*/ 0 w 96"/>
              <a:gd name="T7" fmla="*/ 457200 h 2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288">
                <a:moveTo>
                  <a:pt x="48" y="0"/>
                </a:moveTo>
                <a:lnTo>
                  <a:pt x="0" y="144"/>
                </a:lnTo>
                <a:lnTo>
                  <a:pt x="96" y="96"/>
                </a:lnTo>
                <a:lnTo>
                  <a:pt x="0" y="288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199" name="Freeform 300"/>
          <p:cNvSpPr>
            <a:spLocks/>
          </p:cNvSpPr>
          <p:nvPr/>
        </p:nvSpPr>
        <p:spPr bwMode="auto">
          <a:xfrm>
            <a:off x="2743200" y="5105400"/>
            <a:ext cx="152400" cy="457200"/>
          </a:xfrm>
          <a:custGeom>
            <a:avLst/>
            <a:gdLst>
              <a:gd name="T0" fmla="*/ 76200 w 96"/>
              <a:gd name="T1" fmla="*/ 0 h 288"/>
              <a:gd name="T2" fmla="*/ 0 w 96"/>
              <a:gd name="T3" fmla="*/ 228600 h 288"/>
              <a:gd name="T4" fmla="*/ 152400 w 96"/>
              <a:gd name="T5" fmla="*/ 152400 h 288"/>
              <a:gd name="T6" fmla="*/ 0 w 96"/>
              <a:gd name="T7" fmla="*/ 457200 h 2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288">
                <a:moveTo>
                  <a:pt x="48" y="0"/>
                </a:moveTo>
                <a:lnTo>
                  <a:pt x="0" y="144"/>
                </a:lnTo>
                <a:lnTo>
                  <a:pt x="96" y="96"/>
                </a:lnTo>
                <a:lnTo>
                  <a:pt x="0" y="288"/>
                </a:lnTo>
              </a:path>
            </a:pathLst>
          </a:custGeom>
          <a:noFill/>
          <a:ln w="38100" cmpd="sng">
            <a:solidFill>
              <a:srgbClr val="CCFF33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200" name="Freeform 301"/>
          <p:cNvSpPr>
            <a:spLocks/>
          </p:cNvSpPr>
          <p:nvPr/>
        </p:nvSpPr>
        <p:spPr bwMode="auto">
          <a:xfrm>
            <a:off x="2743200" y="5105400"/>
            <a:ext cx="152400" cy="457200"/>
          </a:xfrm>
          <a:custGeom>
            <a:avLst/>
            <a:gdLst>
              <a:gd name="T0" fmla="*/ 76200 w 96"/>
              <a:gd name="T1" fmla="*/ 0 h 288"/>
              <a:gd name="T2" fmla="*/ 0 w 96"/>
              <a:gd name="T3" fmla="*/ 228600 h 288"/>
              <a:gd name="T4" fmla="*/ 152400 w 96"/>
              <a:gd name="T5" fmla="*/ 152400 h 288"/>
              <a:gd name="T6" fmla="*/ 0 w 96"/>
              <a:gd name="T7" fmla="*/ 457200 h 2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288">
                <a:moveTo>
                  <a:pt x="48" y="0"/>
                </a:moveTo>
                <a:lnTo>
                  <a:pt x="0" y="144"/>
                </a:lnTo>
                <a:lnTo>
                  <a:pt x="96" y="96"/>
                </a:lnTo>
                <a:lnTo>
                  <a:pt x="0" y="288"/>
                </a:ln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201" name="Freeform 302"/>
          <p:cNvSpPr>
            <a:spLocks/>
          </p:cNvSpPr>
          <p:nvPr/>
        </p:nvSpPr>
        <p:spPr bwMode="auto">
          <a:xfrm>
            <a:off x="2743200" y="5105400"/>
            <a:ext cx="152400" cy="457200"/>
          </a:xfrm>
          <a:custGeom>
            <a:avLst/>
            <a:gdLst>
              <a:gd name="T0" fmla="*/ 76200 w 96"/>
              <a:gd name="T1" fmla="*/ 0 h 288"/>
              <a:gd name="T2" fmla="*/ 0 w 96"/>
              <a:gd name="T3" fmla="*/ 228600 h 288"/>
              <a:gd name="T4" fmla="*/ 152400 w 96"/>
              <a:gd name="T5" fmla="*/ 152400 h 288"/>
              <a:gd name="T6" fmla="*/ 0 w 96"/>
              <a:gd name="T7" fmla="*/ 457200 h 2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6" h="288">
                <a:moveTo>
                  <a:pt x="48" y="0"/>
                </a:moveTo>
                <a:lnTo>
                  <a:pt x="0" y="144"/>
                </a:lnTo>
                <a:lnTo>
                  <a:pt x="96" y="96"/>
                </a:lnTo>
                <a:lnTo>
                  <a:pt x="0" y="288"/>
                </a:lnTo>
              </a:path>
            </a:pathLst>
          </a:custGeom>
          <a:noFill/>
          <a:ln w="38100" cmpd="sng">
            <a:solidFill>
              <a:srgbClr val="CCFF33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r-HR"/>
          </a:p>
        </p:txBody>
      </p:sp>
      <p:sp>
        <p:nvSpPr>
          <p:cNvPr id="203" name="Rectangle 375"/>
          <p:cNvSpPr txBox="1">
            <a:spLocks noChangeArrowheads="1"/>
          </p:cNvSpPr>
          <p:nvPr/>
        </p:nvSpPr>
        <p:spPr bwMode="auto">
          <a:xfrm>
            <a:off x="215900" y="1493838"/>
            <a:ext cx="4953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altLang="sr-Latn-RS" sz="2400" b="0" kern="0" dirty="0" err="1"/>
              <a:t>Акустичко</a:t>
            </a:r>
            <a:r>
              <a:rPr lang="en-GB" altLang="sr-Latn-RS" sz="2400" b="0" kern="0" dirty="0"/>
              <a:t> </a:t>
            </a:r>
            <a:r>
              <a:rPr lang="en-GB" altLang="sr-Latn-RS" sz="2400" b="0" kern="0" dirty="0" err="1"/>
              <a:t>решение</a:t>
            </a:r>
            <a:r>
              <a:rPr lang="en-GB" altLang="sr-Latn-RS" sz="2400" b="0" kern="0" dirty="0"/>
              <a:t>:</a:t>
            </a:r>
          </a:p>
          <a:p>
            <a:r>
              <a:rPr lang="hr-HR" altLang="sr-Latn-RS" sz="2400" b="0" kern="0" dirty="0"/>
              <a:t>Наизменично поврзување на звучниците во  A и B линии во сите насоки</a:t>
            </a:r>
            <a:endParaRPr lang="hr-HR" altLang="sr-Latn-RS" sz="2400" b="0" dirty="0">
              <a:cs typeface="Arial"/>
            </a:endParaRPr>
          </a:p>
          <a:p>
            <a:r>
              <a:rPr lang="hr-HR" altLang="sr-Latn-RS" sz="2400" b="0" kern="0" dirty="0"/>
              <a:t>Во случај на дефект кај едната линија подрачјето останува соодветно покриено </a:t>
            </a:r>
            <a:endParaRPr lang="en-GB" altLang="sr-Latn-RS" sz="2400" b="0" kern="0" dirty="0"/>
          </a:p>
        </p:txBody>
      </p:sp>
      <p:sp>
        <p:nvSpPr>
          <p:cNvPr id="205" name="Rectangle 117"/>
          <p:cNvSpPr txBox="1">
            <a:spLocks noChangeArrowheads="1"/>
          </p:cNvSpPr>
          <p:nvPr/>
        </p:nvSpPr>
        <p:spPr bwMode="auto">
          <a:xfrm>
            <a:off x="8379" y="464589"/>
            <a:ext cx="9135621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339966"/>
                </a:solidFill>
                <a:latin typeface="Arial" charset="0"/>
              </a:defRPr>
            </a:lvl9pPr>
          </a:lstStyle>
          <a:p>
            <a:r>
              <a:rPr lang="hr-HR" altLang="sr-Latn-RS" b="0" kern="0" dirty="0"/>
              <a:t>Зачувување на функционалноста </a:t>
            </a:r>
            <a:endParaRPr lang="en-GB" altLang="sr-Latn-RS" sz="3200" b="0" kern="0" dirty="0"/>
          </a:p>
        </p:txBody>
      </p:sp>
    </p:spTree>
    <p:extLst>
      <p:ext uri="{BB962C8B-B14F-4D97-AF65-F5344CB8AC3E}">
        <p14:creationId xmlns:p14="http://schemas.microsoft.com/office/powerpoint/2010/main" val="115529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98" grpId="0" autoUpdateAnimBg="0"/>
      <p:bldP spid="124" grpId="0" autoUpdateAnimBg="0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79512" y="1547728"/>
            <a:ext cx="8839200" cy="326476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r>
              <a:rPr kumimoji="0" lang="mk-MK" sz="2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Италијанска фирма, производител на опрема за дојава на пожар и алармни системи</a:t>
            </a:r>
            <a:endParaRPr kumimoji="0" lang="hr-HR" sz="26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</a:pPr>
            <a:r>
              <a:rPr lang="mk-MK" sz="2600" b="0" kern="0" baseline="0" dirty="0">
                <a:latin typeface="+mn-lt"/>
              </a:rPr>
              <a:t>Основана</a:t>
            </a:r>
            <a:r>
              <a:rPr lang="hr-HR" sz="2600" b="0" kern="0" dirty="0">
                <a:latin typeface="+mn-lt"/>
              </a:rPr>
              <a:t> 2005 </a:t>
            </a:r>
            <a:r>
              <a:rPr lang="mk-MK" sz="2600" b="0" kern="0" dirty="0">
                <a:latin typeface="+mn-lt"/>
              </a:rPr>
              <a:t>од поранешниот сопственик и група на инженери од </a:t>
            </a:r>
            <a:r>
              <a:rPr lang="hr-HR" sz="2600" b="0" kern="0" dirty="0">
                <a:latin typeface="+mn-lt"/>
              </a:rPr>
              <a:t>Bentela (</a:t>
            </a:r>
            <a:r>
              <a:rPr lang="mk-MK" sz="2600" b="0" kern="0" dirty="0">
                <a:latin typeface="+mn-lt"/>
              </a:rPr>
              <a:t>сега дел од</a:t>
            </a:r>
            <a:r>
              <a:rPr lang="hr-HR" sz="2600" b="0" kern="0" dirty="0">
                <a:latin typeface="+mn-lt"/>
              </a:rPr>
              <a:t> Tyco </a:t>
            </a:r>
            <a:r>
              <a:rPr lang="mk-MK" sz="2600" b="0" kern="0" dirty="0">
                <a:latin typeface="+mn-lt"/>
              </a:rPr>
              <a:t>групацијата</a:t>
            </a:r>
            <a:r>
              <a:rPr lang="hr-HR" sz="2600" b="0" kern="0" dirty="0">
                <a:latin typeface="+mn-lt"/>
              </a:rPr>
              <a:t>) </a:t>
            </a:r>
            <a:r>
              <a:rPr lang="mk-MK" sz="2600" b="0" kern="0" dirty="0">
                <a:latin typeface="+mn-lt"/>
              </a:rPr>
              <a:t>со искуство од преку 30 години</a:t>
            </a:r>
            <a:r>
              <a:rPr lang="hr-HR" sz="2600" b="0" kern="0" dirty="0">
                <a:latin typeface="+mn-lt"/>
              </a:rPr>
              <a:t>.</a:t>
            </a:r>
            <a:endParaRPr kumimoji="0" lang="hr-HR" sz="2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r>
              <a:rPr lang="mk-MK" sz="2600" b="0" kern="0" dirty="0">
                <a:latin typeface="+mn-lt"/>
                <a:sym typeface="Symbol" pitchFamily="18" charset="2"/>
              </a:rPr>
              <a:t>Примена на најмодерните технологии</a:t>
            </a:r>
            <a:endParaRPr lang="hr-HR" sz="2600" b="0" kern="0" dirty="0">
              <a:latin typeface="+mn-lt"/>
              <a:sym typeface="Symbol" pitchFamily="18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r>
              <a:rPr lang="mk-MK" sz="2600" b="0" kern="0" dirty="0">
                <a:latin typeface="+mn-lt"/>
                <a:sym typeface="Symbol" pitchFamily="18" charset="2"/>
              </a:rPr>
              <a:t>Целата опрема е во склад со </a:t>
            </a:r>
            <a:r>
              <a:rPr lang="hr-HR" sz="2600" b="0" kern="0" dirty="0">
                <a:latin typeface="+mn-lt"/>
                <a:sym typeface="Symbol" pitchFamily="18" charset="2"/>
              </a:rPr>
              <a:t>EN54 </a:t>
            </a:r>
            <a:r>
              <a:rPr lang="mk-MK" sz="2600" b="0" kern="0" dirty="0">
                <a:latin typeface="+mn-lt"/>
                <a:sym typeface="Symbol" pitchFamily="18" charset="2"/>
              </a:rPr>
              <a:t>нормата</a:t>
            </a:r>
            <a:r>
              <a:rPr lang="hr-HR" sz="2600" b="0" kern="0" dirty="0">
                <a:latin typeface="+mn-lt"/>
                <a:sym typeface="Symbol" pitchFamily="18" charset="2"/>
              </a:rPr>
              <a:t> (</a:t>
            </a:r>
            <a:r>
              <a:rPr lang="mk-MK" sz="2600" b="0" kern="0" dirty="0" err="1">
                <a:latin typeface="+mn-lt"/>
                <a:sym typeface="Symbol" pitchFamily="18" charset="2"/>
              </a:rPr>
              <a:t>сертифицирана</a:t>
            </a:r>
            <a:r>
              <a:rPr lang="mk-MK" sz="2600" b="0" kern="0" dirty="0">
                <a:latin typeface="+mn-lt"/>
                <a:sym typeface="Symbol" pitchFamily="18" charset="2"/>
              </a:rPr>
              <a:t> по</a:t>
            </a:r>
            <a:r>
              <a:rPr lang="hr-HR" sz="2600" b="0" kern="0" dirty="0">
                <a:latin typeface="+mn-lt"/>
                <a:sym typeface="Symbol" pitchFamily="18" charset="2"/>
              </a:rPr>
              <a:t> LPCB </a:t>
            </a:r>
            <a:r>
              <a:rPr lang="mk-MK" sz="2600" b="0" kern="0" dirty="0">
                <a:latin typeface="+mn-lt"/>
                <a:sym typeface="Symbol" pitchFamily="18" charset="2"/>
              </a:rPr>
              <a:t>и</a:t>
            </a:r>
            <a:r>
              <a:rPr lang="hr-HR" sz="2600" b="0" kern="0" dirty="0">
                <a:latin typeface="+mn-lt"/>
                <a:sym typeface="Symbol" pitchFamily="18" charset="2"/>
              </a:rPr>
              <a:t> CPD)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r>
              <a:rPr lang="mk-MK" sz="2600" b="0" kern="0" dirty="0">
                <a:latin typeface="+mn-lt"/>
                <a:sym typeface="Symbol" pitchFamily="18" charset="2"/>
              </a:rPr>
              <a:t>Референтна листа со преку</a:t>
            </a:r>
            <a:r>
              <a:rPr lang="hr-HR" sz="2600" b="0" kern="0" dirty="0">
                <a:latin typeface="+mn-lt"/>
                <a:sym typeface="Symbol" pitchFamily="18" charset="2"/>
              </a:rPr>
              <a:t> 4</a:t>
            </a:r>
            <a:r>
              <a:rPr lang="mk-MK" sz="2600" b="0" kern="0" dirty="0">
                <a:latin typeface="+mn-lt"/>
                <a:sym typeface="Symbol" pitchFamily="18" charset="2"/>
              </a:rPr>
              <a:t>.</a:t>
            </a:r>
            <a:r>
              <a:rPr lang="hr-HR" sz="2600" b="0" kern="0" dirty="0">
                <a:latin typeface="+mn-lt"/>
                <a:sym typeface="Symbol" pitchFamily="18" charset="2"/>
              </a:rPr>
              <a:t>000 </a:t>
            </a:r>
            <a:r>
              <a:rPr lang="mk-MK" sz="2600" b="0" kern="0" dirty="0">
                <a:latin typeface="+mn-lt"/>
                <a:sym typeface="Symbol" pitchFamily="18" charset="2"/>
              </a:rPr>
              <a:t>објекти во </a:t>
            </a:r>
            <a:r>
              <a:rPr lang="hr-HR" sz="2600" b="0" kern="0" dirty="0">
                <a:latin typeface="+mn-lt"/>
                <a:sym typeface="Symbol" pitchFamily="18" charset="2"/>
              </a:rPr>
              <a:t>EX YU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endParaRPr lang="hr-HR" sz="2600" b="0" kern="0" dirty="0">
              <a:latin typeface="+mn-lt"/>
              <a:sym typeface="Symbol" pitchFamily="18" charset="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Tx/>
              <a:buChar char="•"/>
              <a:tabLst/>
              <a:defRPr/>
            </a:pPr>
            <a:endParaRPr lang="hr-HR" sz="2600" b="0" kern="0" dirty="0">
              <a:latin typeface="+mn-lt"/>
              <a:sym typeface="Symbol" pitchFamily="18" charset="2"/>
            </a:endParaRPr>
          </a:p>
        </p:txBody>
      </p:sp>
      <p:pic>
        <p:nvPicPr>
          <p:cNvPr id="3" name="Picture 2" descr="inim-passion_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5157192"/>
            <a:ext cx="1347518" cy="115212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1" y="838201"/>
            <a:ext cx="8839200" cy="64658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000" b="0" i="0" u="none" strike="noStrike" kern="0" cap="none" spc="0" normalizeH="0" baseline="0" noProof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Inim electronics</a:t>
            </a:r>
          </a:p>
        </p:txBody>
      </p:sp>
      <p:sp>
        <p:nvSpPr>
          <p:cNvPr id="5" name="Rectangle 4"/>
          <p:cNvSpPr/>
          <p:nvPr/>
        </p:nvSpPr>
        <p:spPr>
          <a:xfrm>
            <a:off x="395536" y="5301208"/>
            <a:ext cx="6768752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Tx/>
              <a:buChar char="•"/>
              <a:defRPr/>
            </a:pPr>
            <a:r>
              <a:rPr lang="hr-HR" sz="2600" b="0" kern="0" dirty="0">
                <a:latin typeface="+mn-lt"/>
                <a:sym typeface="Symbol" pitchFamily="18" charset="2"/>
              </a:rPr>
              <a:t>Alarm automatika </a:t>
            </a:r>
            <a:r>
              <a:rPr lang="mk-MK" sz="2600" b="0" kern="0" dirty="0">
                <a:latin typeface="+mn-lt"/>
                <a:sym typeface="Symbol" pitchFamily="18" charset="2"/>
              </a:rPr>
              <a:t>е ексклузивен дистрибутер на </a:t>
            </a:r>
            <a:r>
              <a:rPr lang="hr-HR" sz="2600" b="0" kern="0" dirty="0">
                <a:latin typeface="+mn-lt"/>
                <a:sym typeface="Symbol" pitchFamily="18" charset="2"/>
              </a:rPr>
              <a:t>Inim </a:t>
            </a:r>
            <a:r>
              <a:rPr lang="mk-MK" sz="2600" b="0" kern="0" dirty="0">
                <a:latin typeface="+mn-lt"/>
                <a:sym typeface="Symbol" pitchFamily="18" charset="2"/>
              </a:rPr>
              <a:t>опрема за сите земји од поранешна Југославија</a:t>
            </a:r>
            <a:endParaRPr lang="hr-HR" sz="2600" b="0" kern="0" dirty="0">
              <a:latin typeface="+mn-lt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552450"/>
            <a:ext cx="8839200" cy="934616"/>
          </a:xfrm>
        </p:spPr>
        <p:txBody>
          <a:bodyPr/>
          <a:lstStyle/>
          <a:p>
            <a:r>
              <a:rPr lang="hr-HR" err="1"/>
              <a:t>Вмрежување</a:t>
            </a:r>
            <a:r>
              <a:rPr lang="hr-HR"/>
              <a:t> </a:t>
            </a:r>
            <a:r>
              <a:rPr lang="hr-HR" err="1"/>
              <a:t>на</a:t>
            </a:r>
            <a:r>
              <a:rPr lang="hr-HR"/>
              <a:t> ЕВАК </a:t>
            </a:r>
            <a:r>
              <a:rPr lang="hr-HR" err="1"/>
              <a:t>ситемот</a:t>
            </a:r>
            <a:r>
              <a:rPr lang="hr-HR"/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1524000"/>
            <a:ext cx="8839200" cy="1025609"/>
          </a:xfrm>
        </p:spPr>
        <p:txBody>
          <a:bodyPr/>
          <a:lstStyle/>
          <a:p>
            <a:r>
              <a:rPr lang="hr-HR" err="1"/>
              <a:t>Како</a:t>
            </a:r>
            <a:r>
              <a:rPr lang="hr-HR"/>
              <a:t> и </a:t>
            </a:r>
            <a:r>
              <a:rPr lang="hr-HR" err="1"/>
              <a:t>кај</a:t>
            </a:r>
            <a:r>
              <a:rPr lang="hr-HR"/>
              <a:t> ПП </a:t>
            </a:r>
            <a:r>
              <a:rPr lang="hr-HR" err="1"/>
              <a:t>дојавата</a:t>
            </a:r>
            <a:r>
              <a:rPr lang="hr-HR"/>
              <a:t> </a:t>
            </a:r>
            <a:r>
              <a:rPr lang="hr-HR" err="1"/>
              <a:t>системот</a:t>
            </a:r>
            <a:r>
              <a:rPr lang="hr-HR"/>
              <a:t> </a:t>
            </a:r>
            <a:r>
              <a:rPr lang="hr-HR" err="1"/>
              <a:t>може</a:t>
            </a:r>
            <a:r>
              <a:rPr lang="hr-HR"/>
              <a:t> </a:t>
            </a:r>
            <a:r>
              <a:rPr lang="hr-HR" err="1"/>
              <a:t>да</a:t>
            </a:r>
            <a:r>
              <a:rPr lang="hr-HR"/>
              <a:t> </a:t>
            </a:r>
            <a:r>
              <a:rPr lang="hr-HR" err="1"/>
              <a:t>биде</a:t>
            </a:r>
            <a:r>
              <a:rPr lang="hr-HR"/>
              <a:t> </a:t>
            </a:r>
            <a:r>
              <a:rPr lang="hr-HR" err="1"/>
              <a:t>централизиран</a:t>
            </a:r>
            <a:r>
              <a:rPr lang="hr-HR"/>
              <a:t> (</a:t>
            </a:r>
            <a:r>
              <a:rPr lang="hr-HR" err="1"/>
              <a:t>една</a:t>
            </a:r>
            <a:r>
              <a:rPr lang="hr-HR"/>
              <a:t> </a:t>
            </a:r>
            <a:r>
              <a:rPr lang="hr-HR" err="1"/>
              <a:t>централна</a:t>
            </a:r>
            <a:r>
              <a:rPr lang="hr-HR"/>
              <a:t> </a:t>
            </a:r>
            <a:r>
              <a:rPr lang="hr-HR" err="1"/>
              <a:t>единица</a:t>
            </a:r>
            <a:r>
              <a:rPr lang="hr-HR"/>
              <a:t>) </a:t>
            </a:r>
            <a:r>
              <a:rPr lang="hr-HR" err="1"/>
              <a:t>или</a:t>
            </a:r>
            <a:r>
              <a:rPr lang="hr-HR"/>
              <a:t> </a:t>
            </a:r>
            <a:r>
              <a:rPr lang="hr-HR" err="1"/>
              <a:t>дистрибуиран</a:t>
            </a:r>
            <a:r>
              <a:rPr lang="hr-HR"/>
              <a:t> </a:t>
            </a:r>
            <a:r>
              <a:rPr lang="hr-HR" err="1"/>
              <a:t>во</a:t>
            </a:r>
            <a:r>
              <a:rPr lang="hr-HR"/>
              <a:t> </a:t>
            </a:r>
            <a:r>
              <a:rPr lang="hr-HR" err="1"/>
              <a:t>мрежа</a:t>
            </a:r>
            <a:r>
              <a:rPr lang="hr-HR"/>
              <a:t> 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-57150" y="3000375"/>
            <a:ext cx="4056927" cy="289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hr-HR" b="0" kern="0" dirty="0"/>
              <a:t>За големи објекти</a:t>
            </a:r>
            <a:r>
              <a:rPr lang="mk-MK" b="0" kern="0" dirty="0"/>
              <a:t>,</a:t>
            </a:r>
            <a:r>
              <a:rPr lang="hr-HR" b="0" kern="0" dirty="0"/>
              <a:t> препорака е користење на вмрежени единици, вмрежување преку</a:t>
            </a:r>
            <a:br>
              <a:rPr lang="mk-MK" b="0" kern="0" dirty="0"/>
            </a:br>
            <a:r>
              <a:rPr lang="hr-HR" b="0" kern="0" dirty="0"/>
              <a:t>LAN (оптика),</a:t>
            </a:r>
            <a:r>
              <a:rPr lang="mk-MK" b="0" kern="0" dirty="0"/>
              <a:t> </a:t>
            </a:r>
            <a:r>
              <a:rPr lang="hr-HR" b="0" kern="0" dirty="0"/>
              <a:t>во јамка за</a:t>
            </a:r>
            <a:r>
              <a:rPr lang="mk-MK" b="0" kern="0" dirty="0"/>
              <a:t> </a:t>
            </a:r>
            <a:r>
              <a:rPr lang="hr-HR" b="0" kern="0" dirty="0"/>
              <a:t>редунданција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C98319-D5B7-4DD9-8505-5447DDFE7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778" y="2803735"/>
            <a:ext cx="4953722" cy="2841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40C209-B7F4-4838-BB3A-E993243B0E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400" y="5583792"/>
            <a:ext cx="2193900" cy="90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487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8">
            <a:extLst>
              <a:ext uri="{FF2B5EF4-FFF2-40B4-BE49-F238E27FC236}">
                <a16:creationId xmlns:a16="http://schemas.microsoft.com/office/drawing/2014/main" id="{DF941A64-76C9-421C-874E-121F2B4DC85E}"/>
              </a:ext>
            </a:extLst>
          </p:cNvPr>
          <p:cNvGrpSpPr>
            <a:grpSpLocks/>
          </p:cNvGrpSpPr>
          <p:nvPr/>
        </p:nvGrpSpPr>
        <p:grpSpPr bwMode="auto">
          <a:xfrm>
            <a:off x="3218741" y="2359347"/>
            <a:ext cx="2808287" cy="2664673"/>
            <a:chOff x="3132823" y="2364294"/>
            <a:chExt cx="2808312" cy="2664296"/>
          </a:xfrm>
        </p:grpSpPr>
        <p:sp>
          <p:nvSpPr>
            <p:cNvPr id="11" name="Oval 1">
              <a:extLst>
                <a:ext uri="{FF2B5EF4-FFF2-40B4-BE49-F238E27FC236}">
                  <a16:creationId xmlns:a16="http://schemas.microsoft.com/office/drawing/2014/main" id="{A29B0A9A-8D63-4A31-9FC5-91A39E370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823" y="2364294"/>
              <a:ext cx="2808312" cy="2664296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hr-HR" altLang="sr-Latn-RS" sz="24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0137EC-A4D6-40DE-9CD6-DA5893355875}"/>
                </a:ext>
              </a:extLst>
            </p:cNvPr>
            <p:cNvSpPr txBox="1"/>
            <p:nvPr/>
          </p:nvSpPr>
          <p:spPr>
            <a:xfrm>
              <a:off x="3183427" y="4534099"/>
              <a:ext cx="2686465" cy="461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az-Cyrl-AZ" dirty="0">
                  <a:solidFill>
                    <a:srgbClr val="0091C4"/>
                  </a:solidFill>
                  <a:latin typeface="+mn-lt"/>
                </a:rPr>
                <a:t>Дојава на пожар</a:t>
              </a:r>
            </a:p>
          </p:txBody>
        </p:sp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438A33D3-F0E5-4818-91E5-16022D170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56" t="6328" r="23280" b="12775"/>
            <a:stretch>
              <a:fillRect/>
            </a:stretch>
          </p:blipFill>
          <p:spPr bwMode="auto">
            <a:xfrm>
              <a:off x="3229814" y="3464518"/>
              <a:ext cx="655462" cy="640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4D43398C-DF30-4DF1-9812-6F3D214C6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7545" y="3414995"/>
              <a:ext cx="925035" cy="562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1">
              <a:extLst>
                <a:ext uri="{FF2B5EF4-FFF2-40B4-BE49-F238E27FC236}">
                  <a16:creationId xmlns:a16="http://schemas.microsoft.com/office/drawing/2014/main" id="{41E8F9C9-2CE7-40DF-9FCC-0E5BD18579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8618" y="2781282"/>
              <a:ext cx="1092857" cy="152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CD3726F-52A7-4C16-92EF-37D73601476A}"/>
              </a:ext>
            </a:extLst>
          </p:cNvPr>
          <p:cNvGrpSpPr/>
          <p:nvPr/>
        </p:nvGrpSpPr>
        <p:grpSpPr>
          <a:xfrm>
            <a:off x="5530704" y="4072259"/>
            <a:ext cx="3613296" cy="2428693"/>
            <a:chOff x="5530704" y="4072259"/>
            <a:chExt cx="3613296" cy="2428693"/>
          </a:xfrm>
        </p:grpSpPr>
        <p:grpSp>
          <p:nvGrpSpPr>
            <p:cNvPr id="4" name="Group 33">
              <a:extLst>
                <a:ext uri="{FF2B5EF4-FFF2-40B4-BE49-F238E27FC236}">
                  <a16:creationId xmlns:a16="http://schemas.microsoft.com/office/drawing/2014/main" id="{299C6649-4022-44DC-A136-239E637795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50792" y="4072259"/>
              <a:ext cx="3401855" cy="2376920"/>
              <a:chOff x="5564713" y="4077072"/>
              <a:chExt cx="3401689" cy="2376264"/>
            </a:xfrm>
          </p:grpSpPr>
          <p:sp>
            <p:nvSpPr>
              <p:cNvPr id="5" name="Left-Right Arrow 96">
                <a:extLst>
                  <a:ext uri="{FF2B5EF4-FFF2-40B4-BE49-F238E27FC236}">
                    <a16:creationId xmlns:a16="http://schemas.microsoft.com/office/drawing/2014/main" id="{6C0EAC9C-E770-4888-BC54-4C9895AEDEBC}"/>
                  </a:ext>
                </a:extLst>
              </p:cNvPr>
              <p:cNvSpPr/>
              <p:nvPr/>
            </p:nvSpPr>
            <p:spPr>
              <a:xfrm rot="12662057">
                <a:off x="5564713" y="4453206"/>
                <a:ext cx="1131832" cy="385656"/>
              </a:xfrm>
              <a:prstGeom prst="leftRightArrow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r-HR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  <p:grpSp>
            <p:nvGrpSpPr>
              <p:cNvPr id="6" name="Group 26">
                <a:extLst>
                  <a:ext uri="{FF2B5EF4-FFF2-40B4-BE49-F238E27FC236}">
                    <a16:creationId xmlns:a16="http://schemas.microsoft.com/office/drawing/2014/main" id="{E6D9C816-C818-4FA0-9991-946FEA952E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46122" y="4077072"/>
                <a:ext cx="2520280" cy="2376264"/>
                <a:chOff x="6446122" y="4077072"/>
                <a:chExt cx="2520280" cy="2376264"/>
              </a:xfrm>
            </p:grpSpPr>
            <p:sp>
              <p:nvSpPr>
                <p:cNvPr id="7" name="Oval 4">
                  <a:extLst>
                    <a:ext uri="{FF2B5EF4-FFF2-40B4-BE49-F238E27FC236}">
                      <a16:creationId xmlns:a16="http://schemas.microsoft.com/office/drawing/2014/main" id="{EB02BAF4-38F1-4A2B-86B8-EECC33C4AB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46122" y="4077072"/>
                  <a:ext cx="2520280" cy="2376264"/>
                </a:xfrm>
                <a:prstGeom prst="ellipse">
                  <a:avLst/>
                </a:prstGeom>
                <a:noFill/>
                <a:ln w="9525" algn="ctr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2800">
                      <a:solidFill>
                        <a:schemeClr val="accent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800">
                      <a:solidFill>
                        <a:schemeClr val="accent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800">
                      <a:solidFill>
                        <a:schemeClr val="accent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800">
                      <a:solidFill>
                        <a:schemeClr val="accent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800">
                      <a:solidFill>
                        <a:schemeClr val="accent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accent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accent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accent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accent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hr-HR" altLang="sr-Latn-RS" sz="2400" b="1">
                    <a:solidFill>
                      <a:schemeClr val="tx1"/>
                    </a:solidFill>
                    <a:latin typeface="Times New Roman" panose="02020603050405020304" pitchFamily="18" charset="0"/>
                  </a:endParaRPr>
                </a:p>
              </p:txBody>
            </p:sp>
            <p:pic>
              <p:nvPicPr>
                <p:cNvPr id="9" name="Picture 17">
                  <a:extLst>
                    <a:ext uri="{FF2B5EF4-FFF2-40B4-BE49-F238E27FC236}">
                      <a16:creationId xmlns:a16="http://schemas.microsoft.com/office/drawing/2014/main" id="{B68170B7-8612-4D27-98D5-EDA226701C3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59159" y="4645924"/>
                  <a:ext cx="1440849" cy="13297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CD7FFF-2980-4E10-9052-9A68BA8095EE}"/>
                </a:ext>
              </a:extLst>
            </p:cNvPr>
            <p:cNvSpPr txBox="1"/>
            <p:nvPr/>
          </p:nvSpPr>
          <p:spPr bwMode="auto">
            <a:xfrm>
              <a:off x="5530704" y="6039286"/>
              <a:ext cx="3613296" cy="46166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mk-MK" dirty="0">
                  <a:solidFill>
                    <a:srgbClr val="0091C4"/>
                  </a:solidFill>
                  <a:latin typeface="+mn-lt"/>
                </a:rPr>
                <a:t>Панично осветлување</a:t>
              </a:r>
              <a:endParaRPr lang="hr-HR" dirty="0">
                <a:solidFill>
                  <a:srgbClr val="0091C4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3488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E151135-9506-4359-BF37-801DFC1F2A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629444"/>
            <a:ext cx="8839200" cy="790575"/>
          </a:xfrm>
        </p:spPr>
        <p:txBody>
          <a:bodyPr/>
          <a:lstStyle/>
          <a:p>
            <a:r>
              <a:rPr lang="mk-MK" altLang="sr-Latn-RS" sz="3600" dirty="0" err="1"/>
              <a:t>Адресибилно</a:t>
            </a:r>
            <a:r>
              <a:rPr lang="mk-MK" altLang="sr-Latn-RS" sz="3600" dirty="0"/>
              <a:t> панично осветлување</a:t>
            </a:r>
            <a:endParaRPr lang="hr-HR" altLang="sr-Latn-RS" sz="3600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765CCF97-B9E6-43F3-A504-828FD5987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8" y="1971675"/>
            <a:ext cx="18796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51B7B85E-F78E-45E3-BABA-66244D207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75" y="2782888"/>
            <a:ext cx="86836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B018E7FA-A733-4CA0-9448-AB0913481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3881438"/>
            <a:ext cx="160337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E8071972-D7DE-4351-AFE0-DD4A06739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3" y="3211513"/>
            <a:ext cx="1655762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D2F4BE26-F83F-4414-906B-67B2A31E4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1627188"/>
            <a:ext cx="12382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933B4A-384F-4384-B893-1E4DBFD113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" y="1339850"/>
            <a:ext cx="5621338" cy="4703763"/>
          </a:xfrm>
        </p:spPr>
        <p:txBody>
          <a:bodyPr/>
          <a:lstStyle/>
          <a:p>
            <a:r>
              <a:rPr lang="mk-MK" altLang="sr-Latn-RS" sz="2400" dirty="0"/>
              <a:t>Панично осветлување во разни изведби</a:t>
            </a:r>
            <a:r>
              <a:rPr lang="hr-HR" altLang="sr-Latn-RS" sz="2400" dirty="0"/>
              <a:t>, </a:t>
            </a:r>
            <a:r>
              <a:rPr lang="mk-MK" altLang="sr-Latn-RS" sz="2400" dirty="0"/>
              <a:t>со и без пиктограм</a:t>
            </a:r>
            <a:endParaRPr lang="hr-HR" altLang="sr-Latn-RS" sz="2400" dirty="0"/>
          </a:p>
          <a:p>
            <a:r>
              <a:rPr lang="mk-MK" altLang="sr-Latn-RS" sz="2400" dirty="0"/>
              <a:t>Вграден ист </a:t>
            </a:r>
            <a:r>
              <a:rPr lang="mk-MK" altLang="sr-Latn-RS" sz="2400" dirty="0" err="1"/>
              <a:t>адресибилен</a:t>
            </a:r>
            <a:r>
              <a:rPr lang="mk-MK" altLang="sr-Latn-RS" sz="2400" dirty="0"/>
              <a:t> протокол како во ПП елементите</a:t>
            </a:r>
            <a:endParaRPr lang="hr-HR" altLang="sr-Latn-RS" sz="2400" dirty="0"/>
          </a:p>
          <a:p>
            <a:r>
              <a:rPr lang="mk-MK" altLang="sr-Latn-RS" sz="2400" dirty="0"/>
              <a:t>Можност за спојување на јамка од ПП централа</a:t>
            </a:r>
            <a:endParaRPr lang="hr-HR" altLang="sr-Latn-RS" sz="2400" dirty="0"/>
          </a:p>
          <a:p>
            <a:r>
              <a:rPr lang="hr-HR" altLang="sr-Latn-RS" sz="2400" dirty="0"/>
              <a:t>LED </a:t>
            </a:r>
            <a:r>
              <a:rPr lang="mk-MK" altLang="sr-Latn-RS" sz="2400" dirty="0"/>
              <a:t>технологија со патентирана оптика</a:t>
            </a:r>
            <a:r>
              <a:rPr lang="hr-HR" altLang="sr-Latn-RS" sz="2400" dirty="0"/>
              <a:t> – </a:t>
            </a:r>
            <a:r>
              <a:rPr lang="mk-MK" altLang="sr-Latn-RS" sz="2400" dirty="0"/>
              <a:t>голем дијапазон на снаги и траење на светлото</a:t>
            </a:r>
            <a:r>
              <a:rPr lang="hr-HR" altLang="sr-Latn-RS" sz="2400" dirty="0"/>
              <a:t>, </a:t>
            </a:r>
            <a:r>
              <a:rPr lang="mk-MK" altLang="sr-Latn-RS" sz="2400" dirty="0"/>
              <a:t>ѕидна или таванска монтажа, избор на батерии</a:t>
            </a:r>
            <a:endParaRPr lang="hr-HR" altLang="sr-Latn-RS" sz="2400" dirty="0"/>
          </a:p>
          <a:p>
            <a:r>
              <a:rPr lang="mk-MK" altLang="sr-Latn-RS" sz="2400" dirty="0"/>
              <a:t>Видливост во склад со стандардот </a:t>
            </a:r>
            <a:r>
              <a:rPr lang="hr-HR" altLang="sr-Latn-RS" sz="2400" dirty="0"/>
              <a:t>ISO 7010</a:t>
            </a:r>
          </a:p>
          <a:p>
            <a:endParaRPr lang="hr-HR" altLang="sr-Latn-RS" sz="2400" dirty="0"/>
          </a:p>
          <a:p>
            <a:endParaRPr lang="hr-HR" altLang="sr-Latn-R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6DAE08-8B11-4436-80B4-1B10F96412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1482" y="5645050"/>
            <a:ext cx="26860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108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94EBBDC-2B39-4F9E-AD3D-E947A14BD309}"/>
              </a:ext>
            </a:extLst>
          </p:cNvPr>
          <p:cNvGrpSpPr/>
          <p:nvPr/>
        </p:nvGrpSpPr>
        <p:grpSpPr>
          <a:xfrm>
            <a:off x="3981157" y="1439863"/>
            <a:ext cx="5019968" cy="4716609"/>
            <a:chOff x="3246438" y="1065213"/>
            <a:chExt cx="5754687" cy="5183309"/>
          </a:xfrm>
        </p:grpSpPr>
        <p:grpSp>
          <p:nvGrpSpPr>
            <p:cNvPr id="2" name="Group 4">
              <a:extLst>
                <a:ext uri="{FF2B5EF4-FFF2-40B4-BE49-F238E27FC236}">
                  <a16:creationId xmlns:a16="http://schemas.microsoft.com/office/drawing/2014/main" id="{13AFD754-EC56-48F7-BE5D-89117A8D239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683000" y="1065213"/>
              <a:ext cx="5318125" cy="5046662"/>
              <a:chOff x="2320" y="671"/>
              <a:chExt cx="3350" cy="3179"/>
            </a:xfrm>
          </p:grpSpPr>
          <p:sp>
            <p:nvSpPr>
              <p:cNvPr id="3" name="AutoShape 3">
                <a:extLst>
                  <a:ext uri="{FF2B5EF4-FFF2-40B4-BE49-F238E27FC236}">
                    <a16:creationId xmlns:a16="http://schemas.microsoft.com/office/drawing/2014/main" id="{2D159EC5-4948-4FA5-8B8D-E9BA255A9296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320" y="671"/>
                <a:ext cx="3350" cy="3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01381" name="Picture 5">
                <a:extLst>
                  <a:ext uri="{FF2B5EF4-FFF2-40B4-BE49-F238E27FC236}">
                    <a16:creationId xmlns:a16="http://schemas.microsoft.com/office/drawing/2014/main" id="{86870237-CF75-404A-8467-4B2A7E34D6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0" y="671"/>
                <a:ext cx="3356" cy="3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928F7D9-4FB3-4EB5-ADA4-CC9A374CF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8125" y="1930400"/>
              <a:ext cx="742950" cy="684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159A142E-1012-4661-A292-01F0AD94E6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488" y="1930400"/>
              <a:ext cx="742950" cy="684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6EBA19DF-DB40-4D20-B58D-A536537FD5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6438" y="3267197"/>
              <a:ext cx="2239962" cy="298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31AA2458-BAE0-495F-BFEF-FF5A17CAB8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8125" y="1265238"/>
              <a:ext cx="74295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004CF1EF-8805-4919-853A-993946526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488" y="1265238"/>
              <a:ext cx="74295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54ECD6A-A047-4629-B071-5811E915A866}"/>
              </a:ext>
            </a:extLst>
          </p:cNvPr>
          <p:cNvSpPr/>
          <p:nvPr/>
        </p:nvSpPr>
        <p:spPr>
          <a:xfrm>
            <a:off x="133349" y="1439863"/>
            <a:ext cx="37384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mk-MK" sz="2400" b="0" dirty="0">
                <a:solidFill>
                  <a:schemeClr val="tx1"/>
                </a:solidFill>
                <a:latin typeface="+mn-lt"/>
              </a:rPr>
              <a:t>Засебна централа за паничното осветлување за спојување на илуминатори со пиктограм во јамката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mk-MK" b="0" dirty="0">
                <a:latin typeface="+mn-lt"/>
              </a:rPr>
              <a:t>Потполн надзор и управување со секој илуминатор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mk-MK" sz="2400" b="0" dirty="0">
                <a:solidFill>
                  <a:schemeClr val="tx1"/>
                </a:solidFill>
                <a:latin typeface="+mn-lt"/>
              </a:rPr>
              <a:t>Интеграција преку </a:t>
            </a:r>
            <a:r>
              <a:rPr lang="hr-HR" sz="2400" b="0" dirty="0">
                <a:solidFill>
                  <a:schemeClr val="tx1"/>
                </a:solidFill>
                <a:latin typeface="+mn-lt"/>
              </a:rPr>
              <a:t>IP </a:t>
            </a:r>
            <a:r>
              <a:rPr lang="mk-MK" sz="2400" b="0" dirty="0">
                <a:solidFill>
                  <a:schemeClr val="tx1"/>
                </a:solidFill>
                <a:latin typeface="+mn-lt"/>
              </a:rPr>
              <a:t>или </a:t>
            </a:r>
            <a:r>
              <a:rPr lang="hr-HR" sz="2400" b="0" dirty="0">
                <a:solidFill>
                  <a:schemeClr val="tx1"/>
                </a:solidFill>
                <a:latin typeface="+mn-lt"/>
              </a:rPr>
              <a:t> Modbus</a:t>
            </a:r>
            <a:r>
              <a:rPr lang="mk-MK" sz="2400" b="0" dirty="0">
                <a:solidFill>
                  <a:schemeClr val="tx1"/>
                </a:solidFill>
                <a:latin typeface="+mn-lt"/>
              </a:rPr>
              <a:t> со мониторинг центар</a:t>
            </a:r>
            <a:endParaRPr lang="hr-HR" sz="2200" dirty="0"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2A38AFB-C49B-4126-91BD-5EC22956B5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629444"/>
            <a:ext cx="8839200" cy="790575"/>
          </a:xfrm>
        </p:spPr>
        <p:txBody>
          <a:bodyPr/>
          <a:lstStyle/>
          <a:p>
            <a:r>
              <a:rPr lang="mk-MK" altLang="sr-Latn-RS" sz="3600" dirty="0" err="1"/>
              <a:t>Адресибилно</a:t>
            </a:r>
            <a:r>
              <a:rPr lang="mk-MK" altLang="sr-Latn-RS" sz="3600" dirty="0"/>
              <a:t> панично осветлување</a:t>
            </a:r>
            <a:endParaRPr lang="hr-HR" altLang="sr-Latn-RS" sz="3600" dirty="0"/>
          </a:p>
        </p:txBody>
      </p:sp>
    </p:spTree>
    <p:extLst>
      <p:ext uri="{BB962C8B-B14F-4D97-AF65-F5344CB8AC3E}">
        <p14:creationId xmlns:p14="http://schemas.microsoft.com/office/powerpoint/2010/main" val="38930141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C7953A-3487-4580-A238-AE676FD121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775461"/>
            <a:ext cx="8839200" cy="790575"/>
          </a:xfrm>
        </p:spPr>
        <p:txBody>
          <a:bodyPr/>
          <a:lstStyle/>
          <a:p>
            <a:r>
              <a:rPr lang="mk-MK" altLang="sr-Latn-RS" sz="3600" dirty="0"/>
              <a:t>Предност на централизираното панично осветлување</a:t>
            </a:r>
            <a:endParaRPr lang="hr-HR" altLang="sr-Latn-RS" sz="36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637520-44C0-4C9D-86DF-05CC4A9B4797}"/>
              </a:ext>
            </a:extLst>
          </p:cNvPr>
          <p:cNvSpPr txBox="1">
            <a:spLocks/>
          </p:cNvSpPr>
          <p:nvPr/>
        </p:nvSpPr>
        <p:spPr bwMode="auto">
          <a:xfrm>
            <a:off x="0" y="1596636"/>
            <a:ext cx="91440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mk-MK" b="0" kern="0" dirty="0"/>
              <a:t>Постојан надзор над сите панични светла</a:t>
            </a:r>
          </a:p>
          <a:p>
            <a:pPr>
              <a:defRPr/>
            </a:pPr>
            <a:r>
              <a:rPr lang="mk-MK" b="0" kern="0" dirty="0"/>
              <a:t>Поедноставено испитување и периодично одржување</a:t>
            </a:r>
            <a:endParaRPr lang="hr-HR" b="0" kern="0" dirty="0"/>
          </a:p>
          <a:p>
            <a:pPr>
              <a:defRPr/>
            </a:pPr>
            <a:r>
              <a:rPr lang="mk-MK" b="0" kern="0" dirty="0"/>
              <a:t>Тестирање и мерење на животниот век на батериите</a:t>
            </a:r>
            <a:endParaRPr lang="hr-HR" b="0" kern="0" dirty="0"/>
          </a:p>
          <a:p>
            <a:pPr>
              <a:defRPr/>
            </a:pPr>
            <a:r>
              <a:rPr lang="mk-MK" b="0" kern="0" dirty="0"/>
              <a:t>Можност за централизирано управување со функциите</a:t>
            </a:r>
            <a:r>
              <a:rPr lang="hr-HR" b="0" kern="0" dirty="0"/>
              <a:t> – </a:t>
            </a:r>
            <a:r>
              <a:rPr lang="mk-MK" b="0" kern="0" dirty="0"/>
              <a:t>овозможи/оневозможи, </a:t>
            </a:r>
            <a:r>
              <a:rPr lang="hr-HR" b="0" kern="0" dirty="0"/>
              <a:t>ON/OFF </a:t>
            </a:r>
            <a:r>
              <a:rPr lang="mk-MK" b="0" kern="0" dirty="0"/>
              <a:t>по потреба</a:t>
            </a:r>
            <a:endParaRPr lang="hr-HR" b="0" kern="0" dirty="0"/>
          </a:p>
          <a:p>
            <a:pPr>
              <a:defRPr/>
            </a:pPr>
            <a:r>
              <a:rPr lang="mk-MK" b="0" kern="0" dirty="0"/>
              <a:t>Во случај на пожар насочување на лицата со вклучување на соодветните </a:t>
            </a:r>
            <a:r>
              <a:rPr lang="mk-MK" b="0" kern="0" dirty="0" err="1"/>
              <a:t>паник</a:t>
            </a:r>
            <a:r>
              <a:rPr lang="mk-MK" b="0" kern="0" dirty="0"/>
              <a:t> светла во </a:t>
            </a:r>
            <a:r>
              <a:rPr lang="mk-MK" b="0" kern="0" dirty="0" err="1"/>
              <a:t>смерот</a:t>
            </a:r>
            <a:r>
              <a:rPr lang="mk-MK" b="0" kern="0" dirty="0"/>
              <a:t> на евакуација</a:t>
            </a:r>
            <a:endParaRPr lang="hr-HR" b="0" kern="0" dirty="0"/>
          </a:p>
          <a:p>
            <a:pPr>
              <a:defRPr/>
            </a:pPr>
            <a:r>
              <a:rPr lang="mk-MK" b="0" kern="0" dirty="0"/>
              <a:t>Подесување на нивото на осветленост</a:t>
            </a:r>
            <a:endParaRPr lang="hr-HR" b="0" kern="0" dirty="0"/>
          </a:p>
          <a:p>
            <a:pPr>
              <a:defRPr/>
            </a:pPr>
            <a:r>
              <a:rPr lang="mk-MK" b="0" kern="0" dirty="0"/>
              <a:t>Во случај на спојување на ПП јамка </a:t>
            </a:r>
            <a:br>
              <a:rPr lang="mk-MK" b="0" kern="0" dirty="0"/>
            </a:br>
            <a:r>
              <a:rPr lang="mk-MK" b="0" kern="0" dirty="0"/>
              <a:t>голема заштеда</a:t>
            </a:r>
            <a:endParaRPr lang="hr-HR" b="0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40B254-F599-48C4-B6EC-27315361B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685" y="5762624"/>
            <a:ext cx="26860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03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-9919" y="2057400"/>
            <a:ext cx="9163444" cy="1143000"/>
          </a:xfrm>
        </p:spPr>
        <p:txBody>
          <a:bodyPr/>
          <a:lstStyle/>
          <a:p>
            <a:pPr eaLnBrk="1" hangingPunct="1"/>
            <a:r>
              <a:rPr lang="hr-HR" sz="5300" err="1"/>
              <a:t>Благодарам</a:t>
            </a:r>
            <a:r>
              <a:rPr lang="hr-HR" sz="5300"/>
              <a:t> </a:t>
            </a:r>
            <a:r>
              <a:rPr lang="hr-HR" sz="5300" err="1"/>
              <a:t>на</a:t>
            </a:r>
            <a:r>
              <a:rPr lang="hr-HR" sz="5300"/>
              <a:t> </a:t>
            </a:r>
            <a:r>
              <a:rPr lang="hr-HR" sz="5300" err="1"/>
              <a:t>вниманието</a:t>
            </a:r>
            <a:r>
              <a:rPr lang="hr-HR" sz="5300"/>
              <a:t> !</a:t>
            </a:r>
          </a:p>
        </p:txBody>
      </p:sp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1752600" y="4343400"/>
            <a:ext cx="7162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r"/>
            <a:r>
              <a:rPr lang="hr-HR" sz="2800" b="0">
                <a:latin typeface="Arial" charset="0"/>
              </a:rPr>
              <a:t>Renata Dončević, dipl.ing.el</a:t>
            </a:r>
            <a:br>
              <a:rPr lang="hr-HR" sz="2800">
                <a:solidFill>
                  <a:srgbClr val="339966"/>
                </a:solidFill>
                <a:latin typeface="Arial" charset="0"/>
              </a:rPr>
            </a:br>
            <a:r>
              <a:rPr lang="hr-HR" sz="2800" u="sng">
                <a:solidFill>
                  <a:srgbClr val="0000FF"/>
                </a:solidFill>
                <a:latin typeface="Arial" charset="0"/>
              </a:rPr>
              <a:t>renata@alarmautomatika.com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SmartLine </a:t>
            </a:r>
            <a:r>
              <a:rPr lang="mk-MK" dirty="0"/>
              <a:t>линија на конвенционални централи</a:t>
            </a:r>
            <a:endParaRPr lang="hr-HR" dirty="0"/>
          </a:p>
        </p:txBody>
      </p:sp>
      <p:sp>
        <p:nvSpPr>
          <p:cNvPr id="3" name="Rectangle 2"/>
          <p:cNvSpPr/>
          <p:nvPr/>
        </p:nvSpPr>
        <p:spPr>
          <a:xfrm>
            <a:off x="359532" y="2204864"/>
            <a:ext cx="68047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b="0" dirty="0">
                <a:latin typeface="+mn-lt"/>
              </a:rPr>
              <a:t> SmartLine020-2: 2 </a:t>
            </a:r>
            <a:r>
              <a:rPr lang="mk-MK" b="0" dirty="0">
                <a:latin typeface="+mn-lt"/>
              </a:rPr>
              <a:t>зонска – без проширување</a:t>
            </a:r>
            <a:endParaRPr lang="hr-HR" b="0" dirty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hr-HR" b="0" dirty="0">
                <a:latin typeface="+mn-lt"/>
              </a:rPr>
              <a:t> </a:t>
            </a:r>
            <a:r>
              <a:rPr lang="en-US" b="0" dirty="0">
                <a:latin typeface="+mn-lt"/>
              </a:rPr>
              <a:t>SmartLine020-4: 4 </a:t>
            </a:r>
            <a:r>
              <a:rPr lang="mk-MK" b="0" dirty="0">
                <a:latin typeface="+mn-lt"/>
              </a:rPr>
              <a:t>зони </a:t>
            </a:r>
            <a:r>
              <a:rPr lang="mk-MK" b="0" dirty="0" err="1">
                <a:latin typeface="+mn-lt"/>
              </a:rPr>
              <a:t>проширлива</a:t>
            </a:r>
            <a:r>
              <a:rPr lang="mk-MK" b="0" dirty="0">
                <a:latin typeface="+mn-lt"/>
              </a:rPr>
              <a:t> до </a:t>
            </a:r>
            <a:r>
              <a:rPr lang="en-US" b="0" dirty="0">
                <a:latin typeface="+mn-lt"/>
              </a:rPr>
              <a:t>20</a:t>
            </a:r>
            <a:r>
              <a:rPr lang="mk-MK" b="0" dirty="0">
                <a:latin typeface="+mn-lt"/>
              </a:rPr>
              <a:t> зони</a:t>
            </a:r>
            <a:endParaRPr lang="en-US" b="0" dirty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hr-HR" b="0" dirty="0">
                <a:latin typeface="+mn-lt"/>
              </a:rPr>
              <a:t> </a:t>
            </a:r>
            <a:r>
              <a:rPr lang="en-US" b="0" dirty="0">
                <a:latin typeface="+mn-lt"/>
              </a:rPr>
              <a:t>SmartLine036: 4 </a:t>
            </a:r>
            <a:r>
              <a:rPr lang="mk-MK" b="0" dirty="0">
                <a:latin typeface="+mn-lt"/>
              </a:rPr>
              <a:t>зони </a:t>
            </a:r>
            <a:r>
              <a:rPr lang="mk-MK" b="0" dirty="0" err="1">
                <a:latin typeface="+mn-lt"/>
              </a:rPr>
              <a:t>проширлива</a:t>
            </a:r>
            <a:r>
              <a:rPr lang="mk-MK" b="0" dirty="0">
                <a:latin typeface="+mn-lt"/>
              </a:rPr>
              <a:t> до </a:t>
            </a:r>
            <a:r>
              <a:rPr lang="hr-HR" b="0" dirty="0">
                <a:latin typeface="+mn-lt"/>
              </a:rPr>
              <a:t>36 </a:t>
            </a:r>
            <a:r>
              <a:rPr lang="mk-MK" b="0" dirty="0">
                <a:latin typeface="+mn-lt"/>
              </a:rPr>
              <a:t>зони</a:t>
            </a:r>
            <a:endParaRPr lang="hr-HR" b="0" dirty="0">
              <a:latin typeface="+mn-lt"/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7643" y="1895648"/>
            <a:ext cx="2126357" cy="318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7"/>
          <p:cNvSpPr txBox="1">
            <a:spLocks noChangeArrowheads="1"/>
          </p:cNvSpPr>
          <p:nvPr/>
        </p:nvSpPr>
        <p:spPr bwMode="auto">
          <a:xfrm>
            <a:off x="503548" y="3933056"/>
            <a:ext cx="712879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it-IT" sz="2000" b="0" dirty="0">
                <a:latin typeface="+mn-lt"/>
              </a:rPr>
              <a:t> 1 </a:t>
            </a:r>
            <a:r>
              <a:rPr lang="mk-MK" sz="2000" b="0" dirty="0">
                <a:latin typeface="+mn-lt"/>
              </a:rPr>
              <a:t>дополнителен </a:t>
            </a:r>
            <a:r>
              <a:rPr lang="it-IT" sz="2000" b="0" dirty="0">
                <a:latin typeface="+mn-lt"/>
              </a:rPr>
              <a:t>I/O </a:t>
            </a:r>
            <a:r>
              <a:rPr lang="mk-MK" sz="2000" b="0" dirty="0">
                <a:latin typeface="+mn-lt"/>
              </a:rPr>
              <a:t>терминал за секоја зона, кој може</a:t>
            </a:r>
            <a:br>
              <a:rPr lang="mk-MK" sz="2000" b="0" dirty="0">
                <a:latin typeface="+mn-lt"/>
              </a:rPr>
            </a:br>
            <a:r>
              <a:rPr lang="mk-MK" sz="2000" b="0" dirty="0">
                <a:latin typeface="+mn-lt"/>
              </a:rPr>
              <a:t>да се конфигурира како:</a:t>
            </a:r>
            <a:endParaRPr lang="it-IT" sz="2000" b="0" dirty="0">
              <a:latin typeface="+mn-lt"/>
            </a:endParaRPr>
          </a:p>
          <a:p>
            <a:pPr lvl="1">
              <a:buFontTx/>
              <a:buChar char="•"/>
            </a:pPr>
            <a:r>
              <a:rPr lang="mk-MK" sz="2000" b="0" dirty="0">
                <a:latin typeface="+mn-lt"/>
              </a:rPr>
              <a:t> Надгледуван влез</a:t>
            </a:r>
            <a:endParaRPr lang="hr-HR" sz="2000" b="0" dirty="0">
              <a:latin typeface="+mn-lt"/>
            </a:endParaRPr>
          </a:p>
          <a:p>
            <a:pPr lvl="1">
              <a:buFontTx/>
              <a:buChar char="•"/>
            </a:pPr>
            <a:r>
              <a:rPr lang="mk-MK" sz="2000" b="0" dirty="0">
                <a:latin typeface="+mn-lt"/>
              </a:rPr>
              <a:t> Надгледуван излез</a:t>
            </a:r>
            <a:endParaRPr lang="it-IT" sz="2000" b="0" dirty="0">
              <a:latin typeface="+mn-lt"/>
            </a:endParaRPr>
          </a:p>
          <a:p>
            <a:pPr lvl="1">
              <a:buFontTx/>
              <a:buChar char="•"/>
            </a:pPr>
            <a:r>
              <a:rPr lang="mk-MK" sz="2000" b="0" dirty="0">
                <a:latin typeface="+mn-lt"/>
              </a:rPr>
              <a:t> зона за детекција на гасови</a:t>
            </a:r>
            <a:r>
              <a:rPr lang="it-IT" sz="2000" b="0" dirty="0">
                <a:latin typeface="+mn-lt"/>
              </a:rPr>
              <a:t> 4-20 mA</a:t>
            </a:r>
            <a:endParaRPr lang="hr-HR" sz="2000" b="0" dirty="0">
              <a:latin typeface="+mn-lt"/>
            </a:endParaRPr>
          </a:p>
          <a:p>
            <a:pPr lvl="1">
              <a:buFontTx/>
              <a:buChar char="•"/>
            </a:pPr>
            <a:r>
              <a:rPr lang="mk-MK" sz="2000" b="0" dirty="0">
                <a:latin typeface="+mn-lt"/>
              </a:rPr>
              <a:t> кориснички дефиниран излез</a:t>
            </a:r>
            <a:r>
              <a:rPr lang="it-IT" sz="2000" b="0" dirty="0">
                <a:latin typeface="+mn-lt"/>
              </a:rPr>
              <a:t> </a:t>
            </a:r>
          </a:p>
        </p:txBody>
      </p:sp>
      <p:sp>
        <p:nvSpPr>
          <p:cNvPr id="6" name="Text Box 58"/>
          <p:cNvSpPr txBox="1">
            <a:spLocks noChangeArrowheads="1"/>
          </p:cNvSpPr>
          <p:nvPr/>
        </p:nvSpPr>
        <p:spPr bwMode="auto">
          <a:xfrm>
            <a:off x="467544" y="5913276"/>
            <a:ext cx="817290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it-IT" sz="2000" b="0" dirty="0">
                <a:latin typeface="+mn-lt"/>
              </a:rPr>
              <a:t> </a:t>
            </a:r>
            <a:r>
              <a:rPr lang="mk-MK" sz="2000" b="0" dirty="0">
                <a:latin typeface="+mn-lt"/>
              </a:rPr>
              <a:t>корисничко дефинирање на алармното ниво за секоја зона и </a:t>
            </a:r>
            <a:r>
              <a:rPr lang="it-IT" sz="2000" b="0" dirty="0">
                <a:latin typeface="+mn-lt"/>
              </a:rPr>
              <a:t>I/O </a:t>
            </a:r>
            <a:r>
              <a:rPr lang="mk-MK" sz="2000" b="0" dirty="0">
                <a:latin typeface="+mn-lt"/>
              </a:rPr>
              <a:t>терминал</a:t>
            </a:r>
            <a:endParaRPr lang="it-IT" sz="20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350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" descr="Z:\largearticle\slf-420-lc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7644" y="1340768"/>
            <a:ext cx="1199714" cy="1143794"/>
          </a:xfrm>
          <a:prstGeom prst="rect">
            <a:avLst/>
          </a:prstGeom>
          <a:noFill/>
        </p:spPr>
      </p:pic>
      <p:sp>
        <p:nvSpPr>
          <p:cNvPr id="51" name="Rounded Rectangle 50"/>
          <p:cNvSpPr/>
          <p:nvPr/>
        </p:nvSpPr>
        <p:spPr>
          <a:xfrm>
            <a:off x="1016732" y="763910"/>
            <a:ext cx="1981200" cy="20162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2" name="TextBox 51"/>
          <p:cNvSpPr txBox="1"/>
          <p:nvPr/>
        </p:nvSpPr>
        <p:spPr>
          <a:xfrm>
            <a:off x="1232756" y="763910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b="1" err="1"/>
              <a:t>SmartLine</a:t>
            </a:r>
            <a:endParaRPr lang="hr-HR" sz="1200" b="1"/>
          </a:p>
          <a:p>
            <a:pPr algn="ctr"/>
            <a:r>
              <a:rPr lang="hr-HR" sz="800"/>
              <a:t>klasična vatrodojavna centrala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115616" y="3005286"/>
            <a:ext cx="1647056" cy="10801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5" name="TextBox 54"/>
          <p:cNvSpPr txBox="1"/>
          <p:nvPr/>
        </p:nvSpPr>
        <p:spPr>
          <a:xfrm>
            <a:off x="1187624" y="3005286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 b="1"/>
              <a:t>DETEKCIJA POŽARA</a:t>
            </a:r>
          </a:p>
          <a:p>
            <a:pPr algn="ctr"/>
            <a:r>
              <a:rPr lang="hr-HR" sz="1000" b="1"/>
              <a:t> -</a:t>
            </a:r>
            <a:r>
              <a:rPr lang="hr-HR" sz="800"/>
              <a:t>može se spojiti do 32 detektora po zoni 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079612" y="5525566"/>
            <a:ext cx="1728192" cy="8280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8" name="TextBox 57"/>
          <p:cNvSpPr txBox="1"/>
          <p:nvPr/>
        </p:nvSpPr>
        <p:spPr>
          <a:xfrm>
            <a:off x="1331640" y="5525566"/>
            <a:ext cx="14041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b="1"/>
              <a:t>SIGNALIZACIJA</a:t>
            </a:r>
          </a:p>
        </p:txBody>
      </p:sp>
      <p:pic>
        <p:nvPicPr>
          <p:cNvPr id="59" name="Picture 6" descr="Z:\largearticle\S-INTAO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7724" y="5741590"/>
            <a:ext cx="596416" cy="464443"/>
          </a:xfrm>
          <a:prstGeom prst="rect">
            <a:avLst/>
          </a:prstGeom>
          <a:noFill/>
        </p:spPr>
      </p:pic>
      <p:sp>
        <p:nvSpPr>
          <p:cNvPr id="61" name="Rounded Rectangle 60"/>
          <p:cNvSpPr/>
          <p:nvPr/>
        </p:nvSpPr>
        <p:spPr>
          <a:xfrm>
            <a:off x="1079612" y="4265426"/>
            <a:ext cx="1728192" cy="10801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2" name="TextBox 61"/>
          <p:cNvSpPr txBox="1"/>
          <p:nvPr/>
        </p:nvSpPr>
        <p:spPr>
          <a:xfrm>
            <a:off x="1187624" y="4265426"/>
            <a:ext cx="15841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 b="1"/>
              <a:t>DETEKCIJA PLINA</a:t>
            </a:r>
          </a:p>
          <a:p>
            <a:pPr algn="ctr"/>
            <a:r>
              <a:rPr lang="hr-HR" sz="800"/>
              <a:t>-spaja se po jedan proporcionalni detektor na svaku zonu</a:t>
            </a:r>
          </a:p>
        </p:txBody>
      </p:sp>
      <p:cxnSp>
        <p:nvCxnSpPr>
          <p:cNvPr id="63" name="Straight Connector 62"/>
          <p:cNvCxnSpPr/>
          <p:nvPr/>
        </p:nvCxnSpPr>
        <p:spPr>
          <a:xfrm rot="5400000">
            <a:off x="2124522" y="3607432"/>
            <a:ext cx="2385392" cy="107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endCxn id="56" idx="3"/>
          </p:cNvCxnSpPr>
          <p:nvPr/>
        </p:nvCxnSpPr>
        <p:spPr>
          <a:xfrm rot="10800000" flipV="1">
            <a:off x="2807804" y="5921610"/>
            <a:ext cx="648072" cy="180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61" idx="3"/>
          </p:cNvCxnSpPr>
          <p:nvPr/>
        </p:nvCxnSpPr>
        <p:spPr>
          <a:xfrm>
            <a:off x="2807804" y="4805486"/>
            <a:ext cx="50405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ounded Rectangle 66"/>
          <p:cNvSpPr/>
          <p:nvPr/>
        </p:nvSpPr>
        <p:spPr>
          <a:xfrm>
            <a:off x="4761148" y="835918"/>
            <a:ext cx="2088232" cy="10801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8" name="Rounded Rectangle 67"/>
          <p:cNvSpPr/>
          <p:nvPr/>
        </p:nvSpPr>
        <p:spPr>
          <a:xfrm>
            <a:off x="4752020" y="2141190"/>
            <a:ext cx="1800200" cy="9361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9" name="TextBox 68"/>
          <p:cNvSpPr txBox="1"/>
          <p:nvPr/>
        </p:nvSpPr>
        <p:spPr>
          <a:xfrm>
            <a:off x="3059832" y="1061070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/>
              <a:t>  RS 485</a:t>
            </a:r>
          </a:p>
        </p:txBody>
      </p:sp>
      <p:pic>
        <p:nvPicPr>
          <p:cNvPr id="70" name="Picture 69" descr="Z:\largearticle\SLF-LCD-RE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7172" y="907926"/>
            <a:ext cx="648072" cy="373465"/>
          </a:xfrm>
          <a:prstGeom prst="rect">
            <a:avLst/>
          </a:prstGeom>
          <a:noFill/>
        </p:spPr>
      </p:pic>
      <p:sp>
        <p:nvSpPr>
          <p:cNvPr id="71" name="TextBox 70"/>
          <p:cNvSpPr txBox="1"/>
          <p:nvPr/>
        </p:nvSpPr>
        <p:spPr>
          <a:xfrm>
            <a:off x="4752020" y="1313098"/>
            <a:ext cx="122413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800"/>
              <a:t>SmartLetUSee/LCD-Lite  </a:t>
            </a:r>
            <a:r>
              <a:rPr lang="hr-HR" sz="700"/>
              <a:t>- do 4 izdvojene </a:t>
            </a:r>
            <a:r>
              <a:rPr lang="en-US" sz="700" err="1"/>
              <a:t>tastature</a:t>
            </a:r>
            <a:endParaRPr lang="hr-HR" sz="700"/>
          </a:p>
        </p:txBody>
      </p:sp>
      <p:pic>
        <p:nvPicPr>
          <p:cNvPr id="72" name="Picture 12" descr="Z:\largearticle\S-SPS240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7292" y="907926"/>
            <a:ext cx="432048" cy="432047"/>
          </a:xfrm>
          <a:prstGeom prst="rect">
            <a:avLst/>
          </a:prstGeom>
          <a:noFill/>
        </p:spPr>
      </p:pic>
      <p:sp>
        <p:nvSpPr>
          <p:cNvPr id="73" name="TextBox 72"/>
          <p:cNvSpPr txBox="1"/>
          <p:nvPr/>
        </p:nvSpPr>
        <p:spPr>
          <a:xfrm>
            <a:off x="5885656" y="1376772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b="1"/>
              <a:t>SPS24040 </a:t>
            </a:r>
            <a:r>
              <a:rPr lang="hr-HR" sz="800"/>
              <a:t>dodatni </a:t>
            </a:r>
            <a:r>
              <a:rPr lang="hr-HR" sz="800" err="1"/>
              <a:t>napajač</a:t>
            </a:r>
            <a:endParaRPr lang="hr-HR" sz="800"/>
          </a:p>
        </p:txBody>
      </p:sp>
      <p:pic>
        <p:nvPicPr>
          <p:cNvPr id="74" name="Picture 13" descr="Z:\largearticle\SLF-LAN-4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2177194"/>
            <a:ext cx="526585" cy="388245"/>
          </a:xfrm>
          <a:prstGeom prst="rect">
            <a:avLst/>
          </a:prstGeom>
          <a:noFill/>
        </p:spPr>
      </p:pic>
      <p:sp>
        <p:nvSpPr>
          <p:cNvPr id="75" name="Cloud 74"/>
          <p:cNvSpPr/>
          <p:nvPr/>
        </p:nvSpPr>
        <p:spPr bwMode="auto">
          <a:xfrm>
            <a:off x="5112060" y="3437334"/>
            <a:ext cx="998984" cy="562213"/>
          </a:xfrm>
          <a:prstGeom prst="cloud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endParaRPr lang="hr-HR" sz="2400">
              <a:latin typeface="Times New Roman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220072" y="3581350"/>
            <a:ext cx="8189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b="1"/>
              <a:t>INTERNET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3023828" y="2421682"/>
            <a:ext cx="297160" cy="75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3032956" y="1267966"/>
            <a:ext cx="1728192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5400000">
            <a:off x="3564682" y="1888368"/>
            <a:ext cx="1224136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4752020" y="2537234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800" err="1"/>
              <a:t>SmartLAN</a:t>
            </a:r>
            <a:r>
              <a:rPr lang="hr-HR" sz="800"/>
              <a:t>/485</a:t>
            </a:r>
            <a:r>
              <a:rPr lang="hr-HR" sz="800" b="1"/>
              <a:t>  </a:t>
            </a:r>
            <a:r>
              <a:rPr lang="hr-HR" sz="800"/>
              <a:t>LAN modul, omogućuje funkciju daljinskog up/</a:t>
            </a:r>
            <a:r>
              <a:rPr lang="hr-HR" sz="800" err="1"/>
              <a:t>downloada</a:t>
            </a:r>
            <a:r>
              <a:rPr lang="hr-HR" sz="800"/>
              <a:t> te </a:t>
            </a:r>
            <a:r>
              <a:rPr lang="hr-HR" sz="800" err="1"/>
              <a:t>monitoring</a:t>
            </a:r>
            <a:r>
              <a:rPr lang="hr-HR" sz="800"/>
              <a:t> centrale</a:t>
            </a:r>
          </a:p>
        </p:txBody>
      </p:sp>
      <p:pic>
        <p:nvPicPr>
          <p:cNvPr id="81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4149080"/>
            <a:ext cx="575270" cy="575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2" name="Straight Connector 81"/>
          <p:cNvCxnSpPr/>
          <p:nvPr/>
        </p:nvCxnSpPr>
        <p:spPr>
          <a:xfrm>
            <a:off x="4175956" y="2501230"/>
            <a:ext cx="576064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endCxn id="53" idx="3"/>
          </p:cNvCxnSpPr>
          <p:nvPr/>
        </p:nvCxnSpPr>
        <p:spPr>
          <a:xfrm rot="10800000">
            <a:off x="2762672" y="3545346"/>
            <a:ext cx="5491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14" descr="C:\Documents and Settings\zoran\My Documents\INIM dokumentation-usb\English\Images\SmartLetLooseOne_alto_L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56276" y="5337212"/>
            <a:ext cx="732327" cy="444733"/>
          </a:xfrm>
          <a:prstGeom prst="rect">
            <a:avLst/>
          </a:prstGeom>
          <a:noFill/>
        </p:spPr>
      </p:pic>
      <p:sp>
        <p:nvSpPr>
          <p:cNvPr id="85" name="TextBox 84"/>
          <p:cNvSpPr txBox="1"/>
          <p:nvPr/>
        </p:nvSpPr>
        <p:spPr>
          <a:xfrm>
            <a:off x="6588224" y="581359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900" err="1"/>
              <a:t>SmartLetLoose</a:t>
            </a:r>
            <a:r>
              <a:rPr lang="hr-HR" sz="900"/>
              <a:t>/ONE </a:t>
            </a:r>
          </a:p>
          <a:p>
            <a:pPr algn="ctr"/>
            <a:r>
              <a:rPr lang="hr-HR" sz="900"/>
              <a:t>Modul upravljanja gašenjem (s</a:t>
            </a:r>
            <a:r>
              <a:rPr lang="en-US" sz="900" err="1"/>
              <a:t>aglasno</a:t>
            </a:r>
            <a:r>
              <a:rPr lang="hr-HR" sz="900"/>
              <a:t> EN12094-1)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6444208" y="3869382"/>
            <a:ext cx="1944216" cy="25922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7" name="TextBox 86"/>
          <p:cNvSpPr txBox="1"/>
          <p:nvPr/>
        </p:nvSpPr>
        <p:spPr>
          <a:xfrm>
            <a:off x="6723112" y="3859477"/>
            <a:ext cx="14036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k-MK" sz="1100" b="1" dirty="0"/>
              <a:t>ПРОШИРУВАЊА</a:t>
            </a:r>
            <a:endParaRPr lang="hr-HR" sz="1100" b="1" dirty="0"/>
          </a:p>
        </p:txBody>
      </p:sp>
      <p:pic>
        <p:nvPicPr>
          <p:cNvPr id="88" name="Picture 2" descr="C:\Documents and Settings\zoran\My Documents\INIM dokumentation-usb\English\Images\SmartLine_8Z_alto_L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04248" y="4121410"/>
            <a:ext cx="1142539" cy="466156"/>
          </a:xfrm>
          <a:prstGeom prst="rect">
            <a:avLst/>
          </a:prstGeom>
          <a:noFill/>
        </p:spPr>
      </p:pic>
      <p:sp>
        <p:nvSpPr>
          <p:cNvPr id="89" name="TextBox 88"/>
          <p:cNvSpPr txBox="1"/>
          <p:nvPr/>
        </p:nvSpPr>
        <p:spPr>
          <a:xfrm>
            <a:off x="6444208" y="461713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900" err="1"/>
              <a:t>SmartLine</a:t>
            </a:r>
            <a:r>
              <a:rPr lang="hr-HR" sz="900"/>
              <a:t>/8Z </a:t>
            </a:r>
          </a:p>
          <a:p>
            <a:pPr algn="ctr"/>
            <a:r>
              <a:rPr lang="hr-HR" sz="900"/>
              <a:t>Modul proširenja s 8 </a:t>
            </a:r>
            <a:r>
              <a:rPr lang="hr-HR" sz="900" err="1"/>
              <a:t>programabilnih</a:t>
            </a:r>
            <a:r>
              <a:rPr lang="hr-HR" sz="900"/>
              <a:t>, nadziranih ulazno/izlaznih terminala</a:t>
            </a:r>
          </a:p>
        </p:txBody>
      </p:sp>
      <p:cxnSp>
        <p:nvCxnSpPr>
          <p:cNvPr id="90" name="Straight Connector 89"/>
          <p:cNvCxnSpPr/>
          <p:nvPr/>
        </p:nvCxnSpPr>
        <p:spPr>
          <a:xfrm rot="5400000">
            <a:off x="5474779" y="3254635"/>
            <a:ext cx="360042" cy="53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3743908" y="5021510"/>
            <a:ext cx="27003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3032956" y="1772022"/>
            <a:ext cx="10709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/>
              <a:t>  INTERNI BUS</a:t>
            </a:r>
          </a:p>
        </p:txBody>
      </p:sp>
      <p:cxnSp>
        <p:nvCxnSpPr>
          <p:cNvPr id="94" name="Straight Connector 93"/>
          <p:cNvCxnSpPr/>
          <p:nvPr/>
        </p:nvCxnSpPr>
        <p:spPr>
          <a:xfrm rot="5400000" flipH="1" flipV="1">
            <a:off x="3599892" y="1205086"/>
            <a:ext cx="216024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5400000" flipH="1" flipV="1">
            <a:off x="3671900" y="1205086"/>
            <a:ext cx="216024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rot="5400000" flipH="1" flipV="1">
            <a:off x="3743908" y="1205086"/>
            <a:ext cx="216024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rot="5400000" flipH="1" flipV="1">
            <a:off x="3815916" y="1205086"/>
            <a:ext cx="216024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3032956" y="2276078"/>
            <a:ext cx="432048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rot="5400000">
            <a:off x="1638468" y="4094280"/>
            <a:ext cx="3644738" cy="992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3032956" y="2132062"/>
            <a:ext cx="576064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3032956" y="1988046"/>
            <a:ext cx="72008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rot="5400000">
            <a:off x="2232534" y="3500214"/>
            <a:ext cx="3032670" cy="992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3032956" y="1628006"/>
            <a:ext cx="936104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5400000">
            <a:off x="2560737" y="3027995"/>
            <a:ext cx="2808312" cy="992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3959932" y="4437112"/>
            <a:ext cx="1323020" cy="912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3995936" y="4041068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800"/>
              <a:t>  RS 232 </a:t>
            </a:r>
          </a:p>
          <a:p>
            <a:pPr algn="ctr"/>
            <a:r>
              <a:rPr lang="hr-HR" sz="800"/>
              <a:t>(programiranje centrale)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3059832" y="1421110"/>
            <a:ext cx="762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/>
              <a:t>  RS 232</a:t>
            </a:r>
          </a:p>
        </p:txBody>
      </p:sp>
      <p:cxnSp>
        <p:nvCxnSpPr>
          <p:cNvPr id="108" name="Straight Connector 107"/>
          <p:cNvCxnSpPr/>
          <p:nvPr/>
        </p:nvCxnSpPr>
        <p:spPr>
          <a:xfrm rot="5400000" flipH="1" flipV="1">
            <a:off x="2915816" y="3473338"/>
            <a:ext cx="216024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rot="5400000" flipH="1" flipV="1">
            <a:off x="2987824" y="3473338"/>
            <a:ext cx="216024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rot="5400000" flipH="1" flipV="1">
            <a:off x="2915816" y="5849602"/>
            <a:ext cx="216024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rot="5400000" flipH="1" flipV="1">
            <a:off x="2987824" y="5849602"/>
            <a:ext cx="216024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5400000" flipH="1" flipV="1">
            <a:off x="3059832" y="4733478"/>
            <a:ext cx="216024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rot="5400000" flipH="1" flipV="1">
            <a:off x="2915816" y="4733478"/>
            <a:ext cx="216024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rot="5400000" flipH="1" flipV="1">
            <a:off x="2987824" y="4733478"/>
            <a:ext cx="216024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4283968" y="953058"/>
            <a:ext cx="288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b="1"/>
              <a:t>ili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4283968" y="2213198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b="1"/>
              <a:t>ili</a:t>
            </a:r>
          </a:p>
        </p:txBody>
      </p:sp>
      <p:cxnSp>
        <p:nvCxnSpPr>
          <p:cNvPr id="117" name="Straight Connector 116"/>
          <p:cNvCxnSpPr/>
          <p:nvPr/>
        </p:nvCxnSpPr>
        <p:spPr>
          <a:xfrm rot="5400000">
            <a:off x="5544505" y="4085009"/>
            <a:ext cx="144016" cy="7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Picture 2" descr="\\Fs\important_files\objekti\INIM\IRIS&amp;ENEA\Images\IC0010-CallPoint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59732" y="3545346"/>
            <a:ext cx="400018" cy="401168"/>
          </a:xfrm>
          <a:prstGeom prst="rect">
            <a:avLst/>
          </a:prstGeom>
          <a:noFill/>
        </p:spPr>
      </p:pic>
      <p:pic>
        <p:nvPicPr>
          <p:cNvPr id="119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95636" y="3509342"/>
            <a:ext cx="525724" cy="460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6200000">
            <a:off x="1717266" y="4779900"/>
            <a:ext cx="4528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" name="Picture 5" descr="\\Toronto\catalog\images\smallarticle\SLF-SIRINFL-R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95636" y="5813598"/>
            <a:ext cx="576064" cy="399856"/>
          </a:xfrm>
          <a:prstGeom prst="rect">
            <a:avLst/>
          </a:prstGeom>
          <a:noFill/>
        </p:spPr>
      </p:pic>
      <p:sp>
        <p:nvSpPr>
          <p:cNvPr id="148" name="TextBox 147"/>
          <p:cNvSpPr txBox="1"/>
          <p:nvPr/>
        </p:nvSpPr>
        <p:spPr>
          <a:xfrm>
            <a:off x="4247964" y="5921610"/>
            <a:ext cx="13681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/>
              <a:t>SMARTLINK komunikator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4103948" y="5489562"/>
            <a:ext cx="1728192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0" name="TextBox 149"/>
          <p:cNvSpPr txBox="1"/>
          <p:nvPr/>
        </p:nvSpPr>
        <p:spPr>
          <a:xfrm>
            <a:off x="4247964" y="5489562"/>
            <a:ext cx="999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 b="1"/>
              <a:t>DOJAVA</a:t>
            </a:r>
          </a:p>
        </p:txBody>
      </p:sp>
      <p:cxnSp>
        <p:nvCxnSpPr>
          <p:cNvPr id="151" name="Straight Connector 150"/>
          <p:cNvCxnSpPr/>
          <p:nvPr/>
        </p:nvCxnSpPr>
        <p:spPr>
          <a:xfrm rot="5400000" flipH="1" flipV="1">
            <a:off x="3707904" y="5849602"/>
            <a:ext cx="216024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rot="5400000" flipH="1" flipV="1">
            <a:off x="3779912" y="5849602"/>
            <a:ext cx="216024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" name="Picture 4" descr="\\Toronto\catalog\images\smallarticle\S-LINK-BIJELI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20072" y="5597574"/>
            <a:ext cx="324036" cy="611389"/>
          </a:xfrm>
          <a:prstGeom prst="rect">
            <a:avLst/>
          </a:prstGeom>
          <a:noFill/>
        </p:spPr>
      </p:pic>
      <p:cxnSp>
        <p:nvCxnSpPr>
          <p:cNvPr id="155" name="Straight Connector 154"/>
          <p:cNvCxnSpPr/>
          <p:nvPr/>
        </p:nvCxnSpPr>
        <p:spPr>
          <a:xfrm rot="5400000">
            <a:off x="1709682" y="4031400"/>
            <a:ext cx="37804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3599892" y="5921610"/>
            <a:ext cx="50405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197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"/>
          <p:cNvSpPr txBox="1">
            <a:spLocks noChangeArrowheads="1"/>
          </p:cNvSpPr>
          <p:nvPr/>
        </p:nvSpPr>
        <p:spPr bwMode="auto">
          <a:xfrm>
            <a:off x="575556" y="1520788"/>
            <a:ext cx="79568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hr-HR" sz="2000" b="0" dirty="0">
                <a:latin typeface="+mn-lt"/>
              </a:rPr>
              <a:t>SmartLAN/485 – LAN </a:t>
            </a:r>
            <a:r>
              <a:rPr lang="mk-MK" sz="2000" b="0" dirty="0">
                <a:latin typeface="+mn-lt"/>
              </a:rPr>
              <a:t>модул за конвенционални централи</a:t>
            </a:r>
            <a:r>
              <a:rPr lang="hr-HR" sz="2000" b="0" dirty="0">
                <a:latin typeface="+mn-lt"/>
              </a:rPr>
              <a:t>, </a:t>
            </a:r>
            <a:r>
              <a:rPr lang="mk-MK" sz="2000" b="0" dirty="0">
                <a:latin typeface="+mn-lt"/>
              </a:rPr>
              <a:t>овозможува функција на далечински </a:t>
            </a:r>
            <a:r>
              <a:rPr lang="hr-HR" sz="2000" b="0" dirty="0">
                <a:latin typeface="+mn-lt"/>
              </a:rPr>
              <a:t>up/download </a:t>
            </a:r>
            <a:r>
              <a:rPr lang="mk-MK" sz="2000" b="0" dirty="0">
                <a:latin typeface="+mn-lt"/>
              </a:rPr>
              <a:t>како и надзор на централата преку соодветен програм</a:t>
            </a:r>
            <a:endParaRPr lang="it-IT" sz="2000" b="0" dirty="0">
              <a:latin typeface="+mn-lt"/>
            </a:endParaRPr>
          </a:p>
        </p:txBody>
      </p:sp>
      <p:pic>
        <p:nvPicPr>
          <p:cNvPr id="6" name="Picture 5" descr="\\toronto\catalog\images\largearticle\SLF-420LCD_isko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852936"/>
            <a:ext cx="2700300" cy="3049143"/>
          </a:xfrm>
          <a:prstGeom prst="rect">
            <a:avLst/>
          </a:prstGeom>
          <a:noFill/>
        </p:spPr>
      </p:pic>
      <p:pic>
        <p:nvPicPr>
          <p:cNvPr id="56322" name="Picture 2" descr="\\toronto\catalog\images\largearticle\SLF-LAN-4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384884"/>
            <a:ext cx="1810546" cy="1334894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 bwMode="auto">
          <a:xfrm>
            <a:off x="3671900" y="3248980"/>
            <a:ext cx="1800200" cy="0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4175956" y="2816932"/>
            <a:ext cx="10801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r-HR" sz="2000" b="0">
                <a:latin typeface="+mn-lt"/>
              </a:rPr>
              <a:t>RS485</a:t>
            </a:r>
            <a:endParaRPr lang="it-IT" sz="2000" b="0">
              <a:latin typeface="+mn-lt"/>
            </a:endParaRPr>
          </a:p>
        </p:txBody>
      </p:sp>
      <p:cxnSp>
        <p:nvCxnSpPr>
          <p:cNvPr id="11" name="Straight Connector 10"/>
          <p:cNvCxnSpPr>
            <a:stCxn id="56322" idx="2"/>
            <a:endCxn id="52231" idx="0"/>
          </p:cNvCxnSpPr>
          <p:nvPr/>
        </p:nvCxnSpPr>
        <p:spPr bwMode="auto">
          <a:xfrm rot="5400000">
            <a:off x="6287903" y="3915594"/>
            <a:ext cx="393298" cy="1666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5085184"/>
            <a:ext cx="1368152" cy="132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6156" y="4113076"/>
            <a:ext cx="1015126" cy="63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/>
          <p:nvPr/>
        </p:nvCxnSpPr>
        <p:spPr bwMode="auto">
          <a:xfrm rot="5400000">
            <a:off x="6337950" y="4939414"/>
            <a:ext cx="288032" cy="3508"/>
          </a:xfrm>
          <a:prstGeom prst="lin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4408" y="764704"/>
            <a:ext cx="8416044" cy="574576"/>
          </a:xfrm>
        </p:spPr>
        <p:txBody>
          <a:bodyPr/>
          <a:lstStyle/>
          <a:p>
            <a:r>
              <a:rPr lang="mk-MK" dirty="0"/>
              <a:t>Поврзување со компјутер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218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00"/>
      </a:hlink>
      <a:folHlink>
        <a:srgbClr val="3333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2322</TotalTime>
  <Words>1972</Words>
  <Application>Microsoft Office PowerPoint</Application>
  <PresentationFormat>On-screen Show (4:3)</PresentationFormat>
  <Paragraphs>470</Paragraphs>
  <Slides>65</Slides>
  <Notes>65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65</vt:i4>
      </vt:variant>
    </vt:vector>
  </HeadingPairs>
  <TitlesOfParts>
    <vt:vector size="75" baseType="lpstr">
      <vt:lpstr>Arial</vt:lpstr>
      <vt:lpstr>Blue Highway</vt:lpstr>
      <vt:lpstr>Symbol</vt:lpstr>
      <vt:lpstr>Times New Roman</vt:lpstr>
      <vt:lpstr>Wingdings</vt:lpstr>
      <vt:lpstr>ZapfDingbats</vt:lpstr>
      <vt:lpstr>Default Design</vt:lpstr>
      <vt:lpstr>CorelDRAW</vt:lpstr>
      <vt:lpstr>Immagine bitmap</vt:lpstr>
      <vt:lpstr>PHOTO-PAINT</vt:lpstr>
      <vt:lpstr>Безбедносни системи на големи објекти  </vt:lpstr>
      <vt:lpstr>PowerPoint Presentation</vt:lpstr>
      <vt:lpstr>PowerPoint Presentation</vt:lpstr>
      <vt:lpstr>DIN VDE 0833-2</vt:lpstr>
      <vt:lpstr>PowerPoint Presentation</vt:lpstr>
      <vt:lpstr>PowerPoint Presentation</vt:lpstr>
      <vt:lpstr>SmartLine линија на конвенционални централи</vt:lpstr>
      <vt:lpstr>PowerPoint Presentation</vt:lpstr>
      <vt:lpstr>Поврзување со компјутер</vt:lpstr>
      <vt:lpstr>Виртуелна тастатура на компјутер</vt:lpstr>
      <vt:lpstr>Линија на аналогно адресабилни централи</vt:lpstr>
      <vt:lpstr>PowerPoint Presentation</vt:lpstr>
      <vt:lpstr>PowerPoint Presentation</vt:lpstr>
      <vt:lpstr>Комуникација преку интернет</vt:lpstr>
      <vt:lpstr>WWW платформа</vt:lpstr>
      <vt:lpstr>Комуникација кон мониторинг станици</vt:lpstr>
      <vt:lpstr>Praesidia - нова Inim централа за големи системи</vt:lpstr>
      <vt:lpstr>Модуларност и проширивост</vt:lpstr>
      <vt:lpstr>Главна управувачка единица</vt:lpstr>
      <vt:lpstr>Опции за модули на преден панел</vt:lpstr>
      <vt:lpstr>Основни CANDRIVE модули</vt:lpstr>
      <vt:lpstr>Излезни модули</vt:lpstr>
      <vt:lpstr>Комуникациски модули</vt:lpstr>
      <vt:lpstr>Модули за гасење</vt:lpstr>
      <vt:lpstr>Praesidia вмрежување за најголемите апликации</vt:lpstr>
      <vt:lpstr>Enea серија детектори </vt:lpstr>
      <vt:lpstr>PowerPoint Presentation</vt:lpstr>
      <vt:lpstr>PowerPoint Presentation</vt:lpstr>
      <vt:lpstr>PowerPoint Presentation</vt:lpstr>
      <vt:lpstr>PowerPoint Presentation</vt:lpstr>
      <vt:lpstr>Детекција на пламен – IR детектори </vt:lpstr>
      <vt:lpstr>PowerPoint Presentation</vt:lpstr>
      <vt:lpstr>Термографско мерење на температурата </vt:lpstr>
      <vt:lpstr>PowerPoint Presentation</vt:lpstr>
      <vt:lpstr>PowerPoint Presentation</vt:lpstr>
      <vt:lpstr>PowerPoint Presentation</vt:lpstr>
      <vt:lpstr>Дојава на гасови</vt:lpstr>
      <vt:lpstr>PowerPoint Presentation</vt:lpstr>
      <vt:lpstr>PowerPoint Presentation</vt:lpstr>
      <vt:lpstr>Норма EN50545-1</vt:lpstr>
      <vt:lpstr>Алармни нивоа </vt:lpstr>
      <vt:lpstr>MSR сертифициран систем </vt:lpstr>
      <vt:lpstr>Единствен дизајн на детекторот</vt:lpstr>
      <vt:lpstr>Оддимување</vt:lpstr>
      <vt:lpstr>Развој на пожарот и ширење на чадот</vt:lpstr>
      <vt:lpstr>Зошто оддимување?</vt:lpstr>
      <vt:lpstr>Оддимување и дојава на пожар</vt:lpstr>
      <vt:lpstr>PowerPoint Presentation</vt:lpstr>
      <vt:lpstr>Оддимување и дојава на пожар</vt:lpstr>
      <vt:lpstr>PowerPoint Presentation</vt:lpstr>
      <vt:lpstr>PowerPoint Presentation</vt:lpstr>
      <vt:lpstr>PowerPoint Presentation</vt:lpstr>
      <vt:lpstr>PowerPoint Presentation</vt:lpstr>
      <vt:lpstr>Зошто евакуациски разглас</vt:lpstr>
      <vt:lpstr>Законска регулатива </vt:lpstr>
      <vt:lpstr>Разлика помеѓу амбиенталниот и евакуацискиот разглас </vt:lpstr>
      <vt:lpstr>EN60849 – норма за евакуациски разглас </vt:lpstr>
      <vt:lpstr>A-B линии во ЕВАК. ситемите</vt:lpstr>
      <vt:lpstr>PowerPoint Presentation</vt:lpstr>
      <vt:lpstr>Вмрежување на ЕВАК ситемот </vt:lpstr>
      <vt:lpstr>PowerPoint Presentation</vt:lpstr>
      <vt:lpstr>Адресибилно панично осветлување</vt:lpstr>
      <vt:lpstr>Адресибилно панично осветлување</vt:lpstr>
      <vt:lpstr>Предност на централизираното панично осветлување</vt:lpstr>
      <vt:lpstr>Благодарам на вниманието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Безбедносни системи на големи објекти</dc:title>
  <dc:creator>Ilija Pavleski</dc:creator>
  <cp:lastModifiedBy>Ilija Pavleski</cp:lastModifiedBy>
  <cp:revision>13</cp:revision>
  <dcterms:modified xsi:type="dcterms:W3CDTF">2017-10-23T17:19:09Z</dcterms:modified>
</cp:coreProperties>
</file>